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309" r:id="rId3"/>
    <p:sldId id="308" r:id="rId4"/>
    <p:sldId id="314" r:id="rId5"/>
    <p:sldId id="329" r:id="rId6"/>
    <p:sldId id="330" r:id="rId7"/>
    <p:sldId id="325" r:id="rId8"/>
    <p:sldId id="317" r:id="rId9"/>
    <p:sldId id="318" r:id="rId10"/>
    <p:sldId id="319" r:id="rId11"/>
    <p:sldId id="320" r:id="rId12"/>
    <p:sldId id="315" r:id="rId13"/>
    <p:sldId id="321" r:id="rId14"/>
    <p:sldId id="322" r:id="rId15"/>
    <p:sldId id="331" r:id="rId16"/>
    <p:sldId id="328" r:id="rId17"/>
    <p:sldId id="334" r:id="rId18"/>
    <p:sldId id="335" r:id="rId19"/>
    <p:sldId id="326" r:id="rId20"/>
    <p:sldId id="337" r:id="rId21"/>
    <p:sldId id="336" r:id="rId22"/>
    <p:sldId id="339" r:id="rId23"/>
    <p:sldId id="332" r:id="rId24"/>
    <p:sldId id="333" r:id="rId25"/>
    <p:sldId id="338" r:id="rId26"/>
    <p:sldId id="341" r:id="rId27"/>
    <p:sldId id="340"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C617D9-B9C0-46B9-82DD-2125E0884216}">
          <p14:sldIdLst>
            <p14:sldId id="309"/>
            <p14:sldId id="308"/>
            <p14:sldId id="314"/>
            <p14:sldId id="329"/>
            <p14:sldId id="330"/>
            <p14:sldId id="325"/>
            <p14:sldId id="317"/>
            <p14:sldId id="318"/>
            <p14:sldId id="319"/>
            <p14:sldId id="320"/>
            <p14:sldId id="315"/>
            <p14:sldId id="321"/>
            <p14:sldId id="322"/>
            <p14:sldId id="331"/>
            <p14:sldId id="328"/>
            <p14:sldId id="334"/>
            <p14:sldId id="335"/>
            <p14:sldId id="326"/>
            <p14:sldId id="337"/>
            <p14:sldId id="336"/>
            <p14:sldId id="339"/>
            <p14:sldId id="332"/>
            <p14:sldId id="333"/>
            <p14:sldId id="338"/>
            <p14:sldId id="341"/>
            <p14:sldId id="340"/>
          </p14:sldIdLst>
        </p14:section>
        <p14:section name="Untitled Section" id="{575239B8-3D7A-4033-BC58-E2426B00891A}">
          <p14:sldIdLst>
            <p14:sldId id="31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07" autoAdjust="0"/>
    <p:restoredTop sz="84967" autoAdjust="0"/>
  </p:normalViewPr>
  <p:slideViewPr>
    <p:cSldViewPr snapToGrid="0">
      <p:cViewPr varScale="1">
        <p:scale>
          <a:sx n="67" d="100"/>
          <a:sy n="67" d="100"/>
        </p:scale>
        <p:origin x="280" y="5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cxnSp>
        <p:nvCxnSpPr>
          <p:cNvPr id="11" name="Straight Connector 10"/>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cxnSp>
        <p:nvCxnSpPr>
          <p:cNvPr id="10" name="Straight Connector 9"/>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p:txBody>
      </p:sp>
      <p:sp>
        <p:nvSpPr>
          <p:cNvPr id="5" name="Text Placeholder 4"/>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p:txBody>
      </p:sp>
      <p:cxnSp>
        <p:nvCxnSpPr>
          <p:cNvPr id="10" name="Straight Connector 9"/>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7" name="Content Placeholder 5"/>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endParaRPr lang="en-US" dirty="0"/>
          </a:p>
        </p:txBody>
      </p:sp>
      <p:sp>
        <p:nvSpPr>
          <p:cNvPr id="3" name="Subtitle 2"/>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5" name="Footer Placeholder 4"/>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endParaRPr lang="en-US" dirty="0"/>
          </a:p>
        </p:txBody>
      </p:sp>
      <p:sp>
        <p:nvSpPr>
          <p:cNvPr id="6" name="Slide Number Placeholder 5"/>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fld>
            <a:endParaRPr lang="en-US" dirty="0"/>
          </a:p>
        </p:txBody>
      </p:sp>
      <p:cxnSp>
        <p:nvCxnSpPr>
          <p:cNvPr id="7" name="Straight Connector 6"/>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endParaRPr lang="en-US" dirty="0"/>
          </a:p>
        </p:txBody>
      </p:sp>
      <p:sp>
        <p:nvSpPr>
          <p:cNvPr id="4" name="Footer Placeholder 3"/>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endParaRPr lang="en-US" dirty="0"/>
          </a:p>
        </p:txBody>
      </p:sp>
      <p:sp>
        <p:nvSpPr>
          <p:cNvPr id="5" name="Slide Number Placeholder 4"/>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fld>
            <a:endParaRPr lang="en-US" dirty="0"/>
          </a:p>
        </p:txBody>
      </p:sp>
      <p:sp>
        <p:nvSpPr>
          <p:cNvPr id="8" name="Graphic 32"/>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r>
              <a:rPr lang="en-US" dirty="0"/>
              <a:t>9/3/20XX</a:t>
            </a:r>
            <a:endParaRPr lang="en-US" dirty="0"/>
          </a:p>
        </p:txBody>
      </p:sp>
      <p:sp>
        <p:nvSpPr>
          <p:cNvPr id="4" name="Footer Placeholder 3"/>
          <p:cNvSpPr>
            <a:spLocks noGrp="1"/>
          </p:cNvSpPr>
          <p:nvPr>
            <p:ph type="ftr" sz="quarter" idx="11"/>
          </p:nvPr>
        </p:nvSpPr>
        <p:spPr/>
        <p:txBody>
          <a:bodyPr/>
          <a:lstStyle/>
          <a:p>
            <a:r>
              <a:rPr lang="en-US" dirty="0"/>
              <a:t>Presentation Title</a:t>
            </a:r>
            <a:endParaRPr lang="en-US" dirty="0"/>
          </a:p>
        </p:txBody>
      </p:sp>
      <p:sp>
        <p:nvSpPr>
          <p:cNvPr id="5" name="Slide Number Placeholder 4"/>
          <p:cNvSpPr>
            <a:spLocks noGrp="1"/>
          </p:cNvSpPr>
          <p:nvPr>
            <p:ph type="sldNum" sz="quarter" idx="12"/>
          </p:nvPr>
        </p:nvSpPr>
        <p:spPr/>
        <p:txBody>
          <a:bodyPr/>
          <a:lstStyle/>
          <a:p>
            <a:fld id="{D8DA9DAA-006C-4F4B-980E-E3DF019B24E2}" type="slidenum">
              <a:rPr lang="en-US" smtClean="0"/>
            </a:fld>
            <a:endParaRPr lang="en-US" dirty="0"/>
          </a:p>
        </p:txBody>
      </p:sp>
      <p:cxnSp>
        <p:nvCxnSpPr>
          <p:cNvPr id="6" name="Straight Connector 5"/>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9/3/20XX</a:t>
            </a:r>
            <a:endParaRPr lang="en-US" dirty="0"/>
          </a:p>
        </p:txBody>
      </p:sp>
      <p:sp>
        <p:nvSpPr>
          <p:cNvPr id="3" name="Footer Placeholder 2"/>
          <p:cNvSpPr>
            <a:spLocks noGrp="1"/>
          </p:cNvSpPr>
          <p:nvPr>
            <p:ph type="ftr" sz="quarter" idx="11"/>
          </p:nvPr>
        </p:nvSpPr>
        <p:spPr/>
        <p:txBody>
          <a:bodyPr/>
          <a:lstStyle/>
          <a:p>
            <a:r>
              <a:rPr lang="en-US" dirty="0"/>
              <a:t>Presentation Title</a:t>
            </a:r>
            <a:endParaRPr lang="en-US" dirty="0"/>
          </a:p>
        </p:txBody>
      </p:sp>
      <p:sp>
        <p:nvSpPr>
          <p:cNvPr id="4" name="Slide Number Placeholder 3"/>
          <p:cNvSpPr>
            <a:spLocks noGrp="1"/>
          </p:cNvSpPr>
          <p:nvPr>
            <p:ph type="sldNum" sz="quarter" idx="12"/>
          </p:nvPr>
        </p:nvSpPr>
        <p:spPr/>
        <p:txBody>
          <a:bodyPr/>
          <a:lstStyle/>
          <a:p>
            <a:fld id="{D8DA9DAA-006C-4F4B-980E-E3DF019B24E2}" type="slidenum">
              <a:rPr lang="en-US" smtClean="0"/>
            </a:fld>
            <a:endParaRPr lang="en-US" dirty="0"/>
          </a:p>
        </p:txBody>
      </p:sp>
      <p:cxnSp>
        <p:nvCxnSpPr>
          <p:cNvPr id="5" name="Straight Connector 4"/>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9/3/20XX</a:t>
            </a:r>
            <a:endParaRPr lang="en-US" dirty="0"/>
          </a:p>
        </p:txBody>
      </p:sp>
      <p:sp>
        <p:nvSpPr>
          <p:cNvPr id="6" name="Footer Placeholder 5"/>
          <p:cNvSpPr>
            <a:spLocks noGrp="1"/>
          </p:cNvSpPr>
          <p:nvPr>
            <p:ph type="ftr" sz="quarter" idx="11"/>
          </p:nvPr>
        </p:nvSpPr>
        <p:spPr/>
        <p:txBody>
          <a:bodyPr/>
          <a:lstStyle/>
          <a:p>
            <a:r>
              <a:rPr lang="en-US" dirty="0"/>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cxnSp>
        <p:nvCxnSpPr>
          <p:cNvPr id="8" name="Straight Connector 7"/>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dirty="0"/>
              <a:t>9/3/20XX</a:t>
            </a:r>
            <a:endParaRPr lang="en-US" dirty="0"/>
          </a:p>
        </p:txBody>
      </p:sp>
      <p:sp>
        <p:nvSpPr>
          <p:cNvPr id="6" name="Footer Placeholder 5"/>
          <p:cNvSpPr>
            <a:spLocks noGrp="1"/>
          </p:cNvSpPr>
          <p:nvPr>
            <p:ph type="ftr" sz="quarter" idx="11"/>
          </p:nvPr>
        </p:nvSpPr>
        <p:spPr/>
        <p:txBody>
          <a:bodyPr/>
          <a:lstStyle/>
          <a:p>
            <a:r>
              <a:rPr lang="en-US" dirty="0"/>
              <a:t>Presentation Title</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cxnSp>
        <p:nvCxnSpPr>
          <p:cNvPr id="8" name="Straight Connector 7"/>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cxnSp>
        <p:nvCxnSpPr>
          <p:cNvPr id="9" name="Straight Connector 8"/>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endParaRPr lang="en-US" dirty="0"/>
          </a:p>
        </p:txBody>
      </p:sp>
      <p:sp>
        <p:nvSpPr>
          <p:cNvPr id="3" name="Date Placeholder 2"/>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endParaRPr lang="en-US" dirty="0"/>
          </a:p>
        </p:txBody>
      </p:sp>
      <p:sp>
        <p:nvSpPr>
          <p:cNvPr id="4" name="Footer Placeholder 3"/>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endParaRPr lang="en-US" dirty="0"/>
          </a:p>
        </p:txBody>
      </p:sp>
      <p:sp>
        <p:nvSpPr>
          <p:cNvPr id="5" name="Slide Number Placeholder 4"/>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fld>
            <a:endParaRPr lang="en-US" dirty="0"/>
          </a:p>
        </p:txBody>
      </p:sp>
      <p:cxnSp>
        <p:nvCxnSpPr>
          <p:cNvPr id="14" name="Straight Connector 13"/>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endParaRPr lang="en-US"/>
          </a:p>
        </p:txBody>
      </p:sp>
      <p:sp>
        <p:nvSpPr>
          <p:cNvPr id="11" name="Graphic 12"/>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p:txBody>
      </p:sp>
      <p:sp>
        <p:nvSpPr>
          <p:cNvPr id="4" name="Date Placeholder 3"/>
          <p:cNvSpPr>
            <a:spLocks noGrp="1"/>
          </p:cNvSpPr>
          <p:nvPr>
            <p:ph type="dt" sz="half" idx="10"/>
          </p:nvPr>
        </p:nvSpPr>
        <p:spPr/>
        <p:txBody>
          <a:bodyPr/>
          <a:lstStyle>
            <a:lvl1pPr>
              <a:defRPr>
                <a:solidFill>
                  <a:schemeClr val="accent2"/>
                </a:solidFill>
              </a:defRPr>
            </a:lvl1pPr>
          </a:lstStyle>
          <a:p>
            <a:r>
              <a:rPr lang="en-US" dirty="0"/>
              <a:t>9/3/20XX</a:t>
            </a:r>
            <a:endParaRPr lang="en-US" dirty="0"/>
          </a:p>
        </p:txBody>
      </p:sp>
      <p:sp>
        <p:nvSpPr>
          <p:cNvPr id="5" name="Footer Placeholder 4"/>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endParaRPr lang="en-US" dirty="0"/>
          </a:p>
        </p:txBody>
      </p:sp>
      <p:sp>
        <p:nvSpPr>
          <p:cNvPr id="6" name="Slide Number Placeholder 5"/>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fld>
            <a:endParaRPr lang="en-US" dirty="0"/>
          </a:p>
        </p:txBody>
      </p:sp>
      <p:cxnSp>
        <p:nvCxnSpPr>
          <p:cNvPr id="9" name="Straight Connector 8"/>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Graphic 12"/>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12"/>
          </p:nvPr>
        </p:nvSpPr>
        <p:spPr/>
        <p:txBody>
          <a:bodyPr/>
          <a:lstStyle/>
          <a:p>
            <a:fld id="{D8DA9DAA-006C-4F4B-980E-E3DF019B24E2}" type="slidenum">
              <a:rPr lang="en-US" smtClean="0"/>
            </a:fld>
            <a:endParaRPr lang="en-US" dirty="0"/>
          </a:p>
        </p:txBody>
      </p:sp>
      <p:cxnSp>
        <p:nvCxnSpPr>
          <p:cNvPr id="7" name="Straight Connector 6"/>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5" name="Footer Placeholder 4"/>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endParaRPr lang="en-US" dirty="0"/>
          </a:p>
        </p:txBody>
      </p:sp>
      <p:sp>
        <p:nvSpPr>
          <p:cNvPr id="6" name="Slide Number Placeholder 5"/>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fld>
            <a:endParaRPr lang="en-US" dirty="0"/>
          </a:p>
        </p:txBody>
      </p:sp>
      <p:cxnSp>
        <p:nvCxnSpPr>
          <p:cNvPr id="7" name="Straight Connector 6"/>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endParaRPr lang="en-US" dirty="0"/>
          </a:p>
        </p:txBody>
      </p:sp>
      <p:sp>
        <p:nvSpPr>
          <p:cNvPr id="3" name="Content Placeholder 2"/>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endParaRPr lang="en-US" dirty="0"/>
          </a:p>
        </p:txBody>
      </p:sp>
      <p:sp>
        <p:nvSpPr>
          <p:cNvPr id="5" name="Footer Placeholder 4"/>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fld>
            <a:endParaRPr lang="en-US" dirty="0"/>
          </a:p>
        </p:txBody>
      </p:sp>
      <p:sp>
        <p:nvSpPr>
          <p:cNvPr id="9" name="Graphic 22"/>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cxnSp>
        <p:nvCxnSpPr>
          <p:cNvPr id="8" name="Straight Connector 7"/>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61975"/>
            <a:ext cx="9144000" cy="2038350"/>
          </a:xfrm>
        </p:spPr>
        <p:txBody>
          <a:bodyPr>
            <a:normAutofit/>
          </a:bodyPr>
          <a:lstStyle/>
          <a:p>
            <a:r>
              <a:rPr lang="en-US" sz="3200" spc="400" dirty="0">
                <a:latin typeface="+mn-lt"/>
              </a:rPr>
              <a:t>Content Venue Aware Topic Model for Group Event Recommendation </a:t>
            </a:r>
            <a:endParaRPr lang="en-US" sz="3200" spc="400" dirty="0">
              <a:latin typeface="+mn-lt"/>
            </a:endParaRPr>
          </a:p>
        </p:txBody>
      </p:sp>
      <p:sp>
        <p:nvSpPr>
          <p:cNvPr id="3" name="Subtitle 2"/>
          <p:cNvSpPr>
            <a:spLocks noGrp="1"/>
          </p:cNvSpPr>
          <p:nvPr>
            <p:ph type="subTitle" idx="1"/>
          </p:nvPr>
        </p:nvSpPr>
        <p:spPr>
          <a:xfrm>
            <a:off x="1650873" y="2828925"/>
            <a:ext cx="9144000" cy="3717799"/>
          </a:xfrm>
        </p:spPr>
        <p:txBody>
          <a:bodyPr>
            <a:normAutofit/>
          </a:bodyPr>
          <a:lstStyle/>
          <a:p>
            <a:r>
              <a:rPr lang="en-US" b="1" dirty="0"/>
              <a:t>Mobile App Development with </a:t>
            </a:r>
            <a:r>
              <a:rPr lang="en-IN" altLang="en-US" b="1" dirty="0"/>
              <a:t>Deep Learning</a:t>
            </a:r>
            <a:endParaRPr lang="en-US" b="1" dirty="0"/>
          </a:p>
          <a:p>
            <a:endParaRPr lang="en-US" dirty="0"/>
          </a:p>
          <a:p>
            <a:r>
              <a:rPr lang="en-IN" altLang="en-US" dirty="0"/>
              <a:t>KAVIRAJ A</a:t>
            </a:r>
            <a:r>
              <a:rPr lang="en-US" dirty="0"/>
              <a:t> (2017PECCS</a:t>
            </a:r>
            <a:r>
              <a:rPr lang="en-IN" altLang="en-US" dirty="0"/>
              <a:t>295 </a:t>
            </a:r>
            <a:r>
              <a:rPr lang="en-US" dirty="0"/>
              <a:t>/ 211417104</a:t>
            </a:r>
            <a:r>
              <a:rPr lang="en-IN" altLang="en-US" dirty="0"/>
              <a:t>113</a:t>
            </a:r>
            <a:r>
              <a:rPr lang="en-US" dirty="0"/>
              <a:t>)</a:t>
            </a:r>
            <a:endParaRPr lang="en-US" dirty="0"/>
          </a:p>
          <a:p>
            <a:r>
              <a:rPr lang="en-IN" altLang="en-US" dirty="0"/>
              <a:t>NAKUL R</a:t>
            </a:r>
            <a:r>
              <a:rPr lang="en-US" dirty="0"/>
              <a:t> (2017PECCS3</a:t>
            </a:r>
            <a:r>
              <a:rPr lang="en-IN" altLang="en-US" dirty="0"/>
              <a:t>09</a:t>
            </a:r>
            <a:r>
              <a:rPr lang="en-US" dirty="0"/>
              <a:t> / 2114171041</a:t>
            </a:r>
            <a:r>
              <a:rPr lang="en-IN" altLang="en-US" dirty="0"/>
              <a:t>58</a:t>
            </a:r>
            <a:r>
              <a:rPr lang="en-US" dirty="0"/>
              <a:t>)</a:t>
            </a:r>
            <a:endParaRPr lang="en-US" dirty="0"/>
          </a:p>
          <a:p>
            <a:r>
              <a:rPr lang="en-IN" altLang="en-US" dirty="0"/>
              <a:t>PARANTHAMAN  K</a:t>
            </a:r>
            <a:r>
              <a:rPr lang="en-US" dirty="0"/>
              <a:t>(2017PECCS3</a:t>
            </a:r>
            <a:r>
              <a:rPr lang="en-IN" altLang="en-US" dirty="0"/>
              <a:t>20</a:t>
            </a:r>
            <a:r>
              <a:rPr lang="en-US" dirty="0"/>
              <a:t> / 211417104</a:t>
            </a:r>
            <a:r>
              <a:rPr lang="en-IN" altLang="en-US" dirty="0"/>
              <a:t>178</a:t>
            </a:r>
            <a:r>
              <a:rPr lang="en-US" dirty="0"/>
              <a:t>)</a:t>
            </a:r>
            <a:endParaRPr lang="en-US" dirty="0"/>
          </a:p>
          <a:p>
            <a:endParaRPr lang="en-US" dirty="0"/>
          </a:p>
          <a:p>
            <a:r>
              <a:rPr lang="en-US" dirty="0"/>
              <a:t>Under the Guidance of</a:t>
            </a:r>
            <a:endParaRPr lang="en-US" dirty="0"/>
          </a:p>
          <a:p>
            <a:r>
              <a:rPr lang="en-US" dirty="0"/>
              <a:t>Mr. S </a:t>
            </a:r>
            <a:r>
              <a:rPr lang="en-IN" altLang="en-US" dirty="0"/>
              <a:t>SUBBURAJ</a:t>
            </a:r>
            <a:endParaRPr lang="en-US" dirty="0"/>
          </a:p>
          <a:p>
            <a:r>
              <a:rPr lang="en-US" dirty="0"/>
              <a:t>ASSISTANT PROFESSOR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04671" y="986917"/>
            <a:ext cx="9710929" cy="708533"/>
          </a:xfrm>
        </p:spPr>
        <p:txBody>
          <a:bodyPr>
            <a:normAutofit/>
          </a:bodyPr>
          <a:lstStyle/>
          <a:p>
            <a:r>
              <a:rPr lang="en-IN" sz="4000" dirty="0"/>
              <a:t>System Design – Activity Diagram</a:t>
            </a:r>
            <a:endParaRPr lang="en-IN" sz="4000" dirty="0"/>
          </a:p>
        </p:txBody>
      </p:sp>
      <p:sp>
        <p:nvSpPr>
          <p:cNvPr id="6" name="Footer Placeholder 5"/>
          <p:cNvSpPr>
            <a:spLocks noGrp="1"/>
          </p:cNvSpPr>
          <p:nvPr>
            <p:ph type="ftr" sz="quarter" idx="11"/>
          </p:nvPr>
        </p:nvSpPr>
        <p:spPr/>
        <p:txBody>
          <a:bodyPr/>
          <a:lstStyle/>
          <a:p>
            <a:r>
              <a:rPr lang="en-IN" altLang="en-US" dirty="0">
                <a:sym typeface="+mn-ea"/>
              </a:rPr>
              <a:t>Venue Recommendation application</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2" name="Picture 1" descr="Activity"/>
          <p:cNvPicPr>
            <a:picLocks noChangeAspect="1"/>
          </p:cNvPicPr>
          <p:nvPr/>
        </p:nvPicPr>
        <p:blipFill>
          <a:blip r:embed="rId1"/>
          <a:stretch>
            <a:fillRect/>
          </a:stretch>
        </p:blipFill>
        <p:spPr>
          <a:xfrm>
            <a:off x="234950" y="1805305"/>
            <a:ext cx="8375650" cy="47237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7"/>
            <a:ext cx="6190488" cy="841883"/>
          </a:xfrm>
        </p:spPr>
        <p:txBody>
          <a:bodyPr>
            <a:normAutofit fontScale="90000"/>
          </a:bodyPr>
          <a:lstStyle/>
          <a:p>
            <a:r>
              <a:rPr lang="en-IN" dirty="0"/>
              <a:t>Module Description</a:t>
            </a:r>
            <a:endParaRPr lang="en-IN" dirty="0"/>
          </a:p>
        </p:txBody>
      </p:sp>
      <p:sp>
        <p:nvSpPr>
          <p:cNvPr id="4" name="Content Placeholder 3"/>
          <p:cNvSpPr>
            <a:spLocks noGrp="1"/>
          </p:cNvSpPr>
          <p:nvPr>
            <p:ph idx="1"/>
          </p:nvPr>
        </p:nvSpPr>
        <p:spPr>
          <a:xfrm>
            <a:off x="850392" y="2105024"/>
            <a:ext cx="10503408" cy="4251325"/>
          </a:xfrm>
        </p:spPr>
        <p:txBody>
          <a:bodyPr>
            <a:normAutofit lnSpcReduction="20000"/>
          </a:bodyPr>
          <a:lstStyle/>
          <a:p>
            <a:pPr algn="just">
              <a:lnSpc>
                <a:spcPct val="107000"/>
              </a:lnSpc>
              <a:spcAft>
                <a:spcPts val="800"/>
              </a:spcAft>
            </a:pPr>
            <a:r>
              <a:rPr lang="en-US" sz="2400" dirty="0">
                <a:effectLst/>
                <a:ea typeface="Times New Roman" panose="02020603050405020304" pitchFamily="18" charset="0"/>
              </a:rPr>
              <a:t>Project is designed in four modules where each module is responsible for different aspects.</a:t>
            </a:r>
            <a:endParaRPr lang="en-US" sz="2400" dirty="0">
              <a:effectLst/>
              <a:ea typeface="Calibri" panose="020F0502020204030204" pitchFamily="34" charset="0"/>
              <a:cs typeface="Latha" panose="020B0604020202020204" pitchFamily="34" charset="0"/>
            </a:endParaRPr>
          </a:p>
          <a:p>
            <a:pPr marL="571500" indent="-571500" algn="just">
              <a:lnSpc>
                <a:spcPct val="107000"/>
              </a:lnSpc>
              <a:spcAft>
                <a:spcPts val="800"/>
              </a:spcAft>
              <a:buFont typeface="Arial" panose="020B0604020202020204" pitchFamily="34" charset="0"/>
              <a:buChar char="•"/>
            </a:pPr>
            <a:r>
              <a:rPr lang="en-US" sz="2400" dirty="0" smtClean="0">
                <a:sym typeface="+mn-ea"/>
              </a:rPr>
              <a:t>User Authentication &amp; Create Groups</a:t>
            </a:r>
            <a:endParaRPr lang="en-IN" sz="2400" dirty="0" smtClean="0"/>
          </a:p>
          <a:p>
            <a:pPr marL="571500" indent="-571500" algn="just">
              <a:lnSpc>
                <a:spcPct val="107000"/>
              </a:lnSpc>
              <a:spcAft>
                <a:spcPts val="800"/>
              </a:spcAft>
              <a:buFont typeface="Arial" panose="020B0604020202020204" pitchFamily="34" charset="0"/>
              <a:buChar char="•"/>
            </a:pPr>
            <a:r>
              <a:rPr lang="en-US" sz="2400" dirty="0" smtClean="0">
                <a:sym typeface="+mn-ea"/>
              </a:rPr>
              <a:t>Add Events and View nearby Events</a:t>
            </a:r>
            <a:endParaRPr lang="en-IN" sz="2400" dirty="0" smtClean="0"/>
          </a:p>
          <a:p>
            <a:pPr marL="571500" indent="-571500" algn="just">
              <a:lnSpc>
                <a:spcPct val="107000"/>
              </a:lnSpc>
              <a:spcAft>
                <a:spcPts val="800"/>
              </a:spcAft>
              <a:buFont typeface="Arial" panose="020B0604020202020204" pitchFamily="34" charset="0"/>
              <a:buChar char="•"/>
            </a:pPr>
            <a:r>
              <a:rPr lang="en-US" sz="2400" dirty="0" smtClean="0">
                <a:sym typeface="+mn-ea"/>
              </a:rPr>
              <a:t>Single User Recommendation</a:t>
            </a:r>
            <a:endParaRPr lang="en-IN" sz="2400" dirty="0" smtClean="0"/>
          </a:p>
          <a:p>
            <a:pPr marL="571500" indent="-571500" algn="just">
              <a:lnSpc>
                <a:spcPct val="107000"/>
              </a:lnSpc>
              <a:spcAft>
                <a:spcPts val="800"/>
              </a:spcAft>
              <a:buFont typeface="Arial" panose="020B0604020202020204" pitchFamily="34" charset="0"/>
              <a:buChar char="•"/>
            </a:pPr>
            <a:r>
              <a:rPr lang="en-US" sz="2400" dirty="0" smtClean="0">
                <a:sym typeface="+mn-ea"/>
              </a:rPr>
              <a:t>Group Recommendation  </a:t>
            </a:r>
            <a:endParaRPr lang="en-IN" sz="2400" dirty="0" smtClean="0"/>
          </a:p>
          <a:p>
            <a:pPr marL="571500" indent="-571500" algn="just">
              <a:lnSpc>
                <a:spcPct val="107000"/>
              </a:lnSpc>
              <a:spcAft>
                <a:spcPts val="800"/>
              </a:spcAft>
              <a:buFont typeface="Arial" panose="020B0604020202020204" pitchFamily="34" charset="0"/>
              <a:buChar char="•"/>
            </a:pPr>
            <a:endParaRPr lang="en-IN" sz="2400" dirty="0">
              <a:effectLst/>
              <a:ea typeface="Calibri" panose="020F0502020204030204" pitchFamily="34" charset="0"/>
              <a:cs typeface="Latha" panose="020B0604020202020204" pitchFamily="34" charset="0"/>
            </a:endParaRPr>
          </a:p>
          <a:p>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545" y="986790"/>
            <a:ext cx="9516110" cy="842010"/>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br>
              <a:rPr lang="en-US" sz="3555" b="1" dirty="0" smtClean="0">
                <a:sym typeface="+mn-ea"/>
              </a:rPr>
            </a:br>
            <a:r>
              <a:rPr lang="en-IN" sz="4445" dirty="0">
                <a:sym typeface="+mn-ea"/>
              </a:rPr>
              <a:t>Modules - </a:t>
            </a:r>
            <a:r>
              <a:rPr lang="en-US" sz="4445" b="1" dirty="0" smtClean="0">
                <a:sym typeface="+mn-ea"/>
              </a:rPr>
              <a:t>User Authentication &amp; Create Groups: </a:t>
            </a:r>
            <a:endParaRPr lang="en-IN" sz="4445" dirty="0"/>
          </a:p>
        </p:txBody>
      </p:sp>
      <p:sp>
        <p:nvSpPr>
          <p:cNvPr id="4" name="Content Placeholder 3"/>
          <p:cNvSpPr>
            <a:spLocks noGrp="1"/>
          </p:cNvSpPr>
          <p:nvPr>
            <p:ph idx="1"/>
          </p:nvPr>
        </p:nvSpPr>
        <p:spPr>
          <a:xfrm>
            <a:off x="850392" y="1828800"/>
            <a:ext cx="10503408" cy="4527550"/>
          </a:xfrm>
        </p:spPr>
        <p:txBody>
          <a:bodyPr>
            <a:normAutofit/>
          </a:bodyPr>
          <a:lstStyle/>
          <a:p>
            <a:pPr marL="342900" indent="-342900">
              <a:buSzPct val="150000"/>
              <a:buFont typeface="Arial" panose="020B0604020202020204" pitchFamily="34" charset="0"/>
              <a:buChar char="•"/>
            </a:pPr>
            <a:endParaRPr lang="en-US" dirty="0"/>
          </a:p>
          <a:p>
            <a:pPr marL="342900" indent="-342900" algn="just">
              <a:buSzPct val="150000"/>
              <a:buFont typeface="Arial" panose="020B0604020202020204" pitchFamily="34" charset="0"/>
              <a:buChar char="•"/>
            </a:pPr>
            <a:r>
              <a:rPr lang="en-US" sz="3200" dirty="0" smtClean="0">
                <a:sym typeface="+mn-ea"/>
              </a:rPr>
              <a:t> User has an initial level Registration Process. The users provide their own personal information for this process. </a:t>
            </a:r>
            <a:endParaRPr lang="en-US" sz="3200" dirty="0" smtClean="0">
              <a:sym typeface="+mn-ea"/>
            </a:endParaRPr>
          </a:p>
          <a:p>
            <a:pPr marL="342900" indent="-342900" algn="just">
              <a:buSzPct val="150000"/>
              <a:buFont typeface="Arial" panose="020B0604020202020204" pitchFamily="34" charset="0"/>
              <a:buChar char="•"/>
            </a:pPr>
            <a:r>
              <a:rPr lang="en-US" sz="3200" dirty="0" smtClean="0">
                <a:sym typeface="+mn-ea"/>
              </a:rPr>
              <a:t>The server in turn stores the information in its database and user can create a group to add people from their contact list of people in their list.</a:t>
            </a:r>
            <a:endParaRPr lang="en-IN" sz="3200"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1" y="986917"/>
            <a:ext cx="9968103" cy="841883"/>
          </a:xfrm>
        </p:spPr>
        <p:txBody>
          <a:bodyPr>
            <a:normAutofit/>
          </a:bodyPr>
          <a:lstStyle/>
          <a:p>
            <a:r>
              <a:rPr lang="en-IN" sz="4000" dirty="0"/>
              <a:t>Modules – </a:t>
            </a:r>
            <a:r>
              <a:rPr lang="en-US" sz="4000" b="1" dirty="0" smtClean="0">
                <a:sym typeface="+mn-ea"/>
              </a:rPr>
              <a:t>Add Events and View Nearby Events:</a:t>
            </a:r>
            <a:endParaRPr lang="en-IN" sz="4000" dirty="0"/>
          </a:p>
        </p:txBody>
      </p:sp>
      <p:sp>
        <p:nvSpPr>
          <p:cNvPr id="4" name="Content Placeholder 3"/>
          <p:cNvSpPr>
            <a:spLocks noGrp="1"/>
          </p:cNvSpPr>
          <p:nvPr>
            <p:ph idx="1"/>
          </p:nvPr>
        </p:nvSpPr>
        <p:spPr>
          <a:xfrm>
            <a:off x="850392" y="1828800"/>
            <a:ext cx="10503408" cy="4527550"/>
          </a:xfrm>
        </p:spPr>
        <p:txBody>
          <a:bodyPr>
            <a:normAutofit/>
          </a:bodyPr>
          <a:lstStyle/>
          <a:p>
            <a:pPr marL="342900" indent="-342900">
              <a:buSzPct val="125000"/>
              <a:buFont typeface="Arial" panose="020B0604020202020204" pitchFamily="34" charset="0"/>
              <a:buChar char="•"/>
            </a:pPr>
            <a:endParaRPr lang="en-US" dirty="0"/>
          </a:p>
          <a:p>
            <a:pPr marL="342900" indent="-342900" algn="just">
              <a:buSzPct val="125000"/>
              <a:buFont typeface="Arial" panose="020B0604020202020204" pitchFamily="34" charset="0"/>
              <a:buChar char="•"/>
            </a:pPr>
            <a:r>
              <a:rPr lang="en-US" sz="3200" dirty="0" smtClean="0">
                <a:sym typeface="+mn-ea"/>
              </a:rPr>
              <a:t> Proprietor can add the events hosted in their venue </a:t>
            </a:r>
            <a:r>
              <a:rPr lang="en-IN" altLang="en-US" sz="3200" dirty="0" smtClean="0">
                <a:sym typeface="+mn-ea"/>
              </a:rPr>
              <a:t>.</a:t>
            </a:r>
            <a:endParaRPr lang="en-US" sz="3200" dirty="0" smtClean="0">
              <a:sym typeface="+mn-ea"/>
            </a:endParaRPr>
          </a:p>
          <a:p>
            <a:pPr marL="342900" indent="-342900" algn="just">
              <a:buSzPct val="125000"/>
              <a:buFont typeface="Arial" panose="020B0604020202020204" pitchFamily="34" charset="0"/>
              <a:buChar char="•"/>
            </a:pPr>
            <a:r>
              <a:rPr lang="en-IN" altLang="en-US" sz="3200" dirty="0" smtClean="0">
                <a:sym typeface="+mn-ea"/>
              </a:rPr>
              <a:t>T</a:t>
            </a:r>
            <a:r>
              <a:rPr lang="en-US" sz="3200" dirty="0" smtClean="0">
                <a:sym typeface="+mn-ea"/>
              </a:rPr>
              <a:t>he </a:t>
            </a:r>
            <a:r>
              <a:rPr lang="en-IN" altLang="en-US" sz="3200" dirty="0" smtClean="0">
                <a:sym typeface="+mn-ea"/>
              </a:rPr>
              <a:t>G</a:t>
            </a:r>
            <a:r>
              <a:rPr lang="en-US" sz="3200" dirty="0" smtClean="0">
                <a:sym typeface="+mn-ea"/>
              </a:rPr>
              <a:t>uest Attended the event can add event in database</a:t>
            </a:r>
            <a:r>
              <a:rPr lang="en-IN" altLang="en-US" sz="3200" dirty="0" smtClean="0">
                <a:sym typeface="+mn-ea"/>
              </a:rPr>
              <a:t>.</a:t>
            </a:r>
            <a:endParaRPr lang="en-US" sz="3200" dirty="0" smtClean="0">
              <a:sym typeface="+mn-ea"/>
            </a:endParaRPr>
          </a:p>
          <a:p>
            <a:pPr marL="342900" indent="-342900" algn="just">
              <a:buSzPct val="125000"/>
              <a:buFont typeface="Arial" panose="020B0604020202020204" pitchFamily="34" charset="0"/>
              <a:buChar char="•"/>
            </a:pPr>
            <a:r>
              <a:rPr lang="en-IN" altLang="en-US" sz="3200" dirty="0" smtClean="0">
                <a:sym typeface="+mn-ea"/>
              </a:rPr>
              <a:t>U</a:t>
            </a:r>
            <a:r>
              <a:rPr lang="en-US" sz="3200" dirty="0" smtClean="0">
                <a:sym typeface="+mn-ea"/>
              </a:rPr>
              <a:t>ser hosting events in their house can also select and add event detail</a:t>
            </a:r>
            <a:r>
              <a:rPr lang="en-IN" altLang="en-US" sz="3200" dirty="0" smtClean="0">
                <a:sym typeface="+mn-ea"/>
              </a:rPr>
              <a:t>.</a:t>
            </a:r>
            <a:endParaRPr lang="en-US" sz="3200" dirty="0" smtClean="0">
              <a:sym typeface="+mn-ea"/>
            </a:endParaRPr>
          </a:p>
          <a:p>
            <a:pPr marL="342900" indent="-342900" algn="just">
              <a:buSzPct val="125000"/>
              <a:buFont typeface="Arial" panose="020B0604020202020204" pitchFamily="34" charset="0"/>
              <a:buChar char="•"/>
            </a:pPr>
            <a:r>
              <a:rPr lang="en-US" sz="3200" dirty="0" smtClean="0">
                <a:sym typeface="+mn-ea"/>
              </a:rPr>
              <a:t>User can see list of events hosted within 2km radius from their location.</a:t>
            </a:r>
            <a:endParaRPr lang="en-IN" sz="3200"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1" y="986917"/>
            <a:ext cx="9968103" cy="841883"/>
          </a:xfrm>
        </p:spPr>
        <p:txBody>
          <a:bodyPr/>
          <a:lstStyle/>
          <a:p>
            <a:r>
              <a:rPr lang="en-IN" sz="4000" dirty="0"/>
              <a:t>Modules – </a:t>
            </a:r>
            <a:r>
              <a:rPr lang="en-US" sz="4000" b="1" dirty="0" smtClean="0">
                <a:sym typeface="+mn-ea"/>
              </a:rPr>
              <a:t>Single User Recommendation</a:t>
            </a:r>
            <a:endParaRPr lang="en-IN" sz="4000" dirty="0"/>
          </a:p>
        </p:txBody>
      </p:sp>
      <p:sp>
        <p:nvSpPr>
          <p:cNvPr id="4" name="Content Placeholder 3"/>
          <p:cNvSpPr>
            <a:spLocks noGrp="1"/>
          </p:cNvSpPr>
          <p:nvPr>
            <p:ph idx="1"/>
          </p:nvPr>
        </p:nvSpPr>
        <p:spPr>
          <a:xfrm>
            <a:off x="850392" y="1828800"/>
            <a:ext cx="10503408" cy="4527550"/>
          </a:xfrm>
        </p:spPr>
        <p:txBody>
          <a:bodyPr>
            <a:normAutofit/>
          </a:bodyPr>
          <a:lstStyle/>
          <a:p>
            <a:pPr marL="342900" indent="-342900">
              <a:buSzPct val="125000"/>
              <a:buFont typeface="Arial" panose="020B0604020202020204" pitchFamily="34" charset="0"/>
              <a:buChar char="•"/>
            </a:pPr>
            <a:r>
              <a:rPr lang="en-US" sz="3200" dirty="0" smtClean="0">
                <a:sym typeface="+mn-ea"/>
              </a:rPr>
              <a:t>User can select their preference on which type of place they wish to attend an event</a:t>
            </a:r>
            <a:r>
              <a:rPr lang="en-IN" altLang="en-US" sz="3200" dirty="0" smtClean="0">
                <a:sym typeface="+mn-ea"/>
              </a:rPr>
              <a:t>.</a:t>
            </a:r>
            <a:endParaRPr lang="en-IN" altLang="en-US" sz="3200" dirty="0" smtClean="0">
              <a:sym typeface="+mn-ea"/>
            </a:endParaRPr>
          </a:p>
          <a:p>
            <a:pPr marL="342900" indent="-342900">
              <a:buSzPct val="125000"/>
              <a:buFont typeface="Arial" panose="020B0604020202020204" pitchFamily="34" charset="0"/>
              <a:buChar char="•"/>
            </a:pPr>
            <a:r>
              <a:rPr lang="en-US" sz="3200" dirty="0" smtClean="0">
                <a:sym typeface="+mn-ea"/>
              </a:rPr>
              <a:t> All the nearby events which suits the user preference will be displayed in Google  map</a:t>
            </a:r>
            <a:r>
              <a:rPr lang="en-IN" altLang="en-US" sz="3200" dirty="0" smtClean="0">
                <a:sym typeface="+mn-ea"/>
              </a:rPr>
              <a:t>.</a:t>
            </a:r>
            <a:endParaRPr lang="en-IN" altLang="en-US" sz="3200" dirty="0" smtClean="0">
              <a:sym typeface="+mn-ea"/>
            </a:endParaRPr>
          </a:p>
          <a:p>
            <a:pPr marL="342900" indent="-342900">
              <a:buSzPct val="125000"/>
              <a:buFont typeface="Arial" panose="020B0604020202020204" pitchFamily="34" charset="0"/>
              <a:buChar char="•"/>
            </a:pPr>
            <a:r>
              <a:rPr lang="en-US" sz="3200" dirty="0" smtClean="0">
                <a:sym typeface="+mn-ea"/>
              </a:rPr>
              <a:t>User can select and view the location and event hosted in that venue based on the user preference the venues are recommended</a:t>
            </a:r>
            <a:endParaRPr lang="en-IN" sz="3200" b="1" dirty="0" smtClean="0"/>
          </a:p>
          <a:p>
            <a:pPr marL="342900" indent="-342900">
              <a:buSzPct val="125000"/>
              <a:buFont typeface="Arial" panose="020B0604020202020204" pitchFamily="34" charset="0"/>
              <a:buChar char="•"/>
            </a:pPr>
            <a:endParaRPr lang="en-US" sz="3200"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7"/>
            <a:ext cx="6190488" cy="975233"/>
          </a:xfrm>
        </p:spPr>
        <p:txBody>
          <a:bodyPr>
            <a:normAutofit/>
          </a:bodyPr>
          <a:lstStyle/>
          <a:p>
            <a:r>
              <a:rPr lang="en-US" sz="4445" dirty="0"/>
              <a:t>Modules - </a:t>
            </a:r>
            <a:r>
              <a:rPr lang="en-US" sz="4445" b="1" dirty="0" smtClean="0">
                <a:sym typeface="+mn-ea"/>
              </a:rPr>
              <a:t>Group Recommendation</a:t>
            </a:r>
            <a:endParaRPr lang="en-IN" sz="4445" dirty="0"/>
          </a:p>
        </p:txBody>
      </p:sp>
      <p:sp>
        <p:nvSpPr>
          <p:cNvPr id="4" name="Content Placeholder 3"/>
          <p:cNvSpPr>
            <a:spLocks noGrp="1"/>
          </p:cNvSpPr>
          <p:nvPr>
            <p:ph idx="1"/>
          </p:nvPr>
        </p:nvSpPr>
        <p:spPr>
          <a:xfrm>
            <a:off x="850391" y="2295525"/>
            <a:ext cx="9998583" cy="3876675"/>
          </a:xfrm>
        </p:spPr>
        <p:txBody>
          <a:bodyPr/>
          <a:lstStyle/>
          <a:p>
            <a:pPr marL="342900" indent="-342900" algn="just">
              <a:buFont typeface="Arial" panose="020B0604020202020204" pitchFamily="34" charset="0"/>
              <a:buChar char="•"/>
            </a:pPr>
            <a:r>
              <a:rPr lang="en-US" sz="3200" dirty="0" smtClean="0">
                <a:sym typeface="+mn-ea"/>
              </a:rPr>
              <a:t>In group recommendation end user can select list of people going to participate in an event</a:t>
            </a:r>
            <a:r>
              <a:rPr lang="en-IN" altLang="en-US" sz="3200" dirty="0" smtClean="0">
                <a:sym typeface="+mn-ea"/>
              </a:rPr>
              <a:t>.</a:t>
            </a:r>
            <a:endParaRPr lang="en-IN" altLang="en-US" sz="3200" dirty="0" smtClean="0">
              <a:sym typeface="+mn-ea"/>
            </a:endParaRPr>
          </a:p>
          <a:p>
            <a:pPr marL="342900" indent="-342900" algn="just">
              <a:buFont typeface="Arial" panose="020B0604020202020204" pitchFamily="34" charset="0"/>
              <a:buChar char="•"/>
            </a:pPr>
            <a:r>
              <a:rPr lang="en-IN" altLang="en-US" sz="3200" dirty="0" smtClean="0">
                <a:sym typeface="+mn-ea"/>
              </a:rPr>
              <a:t>L</a:t>
            </a:r>
            <a:r>
              <a:rPr lang="en-US" sz="3200" dirty="0" smtClean="0">
                <a:sym typeface="+mn-ea"/>
              </a:rPr>
              <a:t>ocation of all the selected members will be collected and center point of location gathered calculated and based on user preference venue will be recommended</a:t>
            </a:r>
            <a:r>
              <a:rPr lang="en-IN" altLang="en-US" sz="3200" dirty="0" smtClean="0">
                <a:sym typeface="+mn-ea"/>
              </a:rPr>
              <a:t>.</a:t>
            </a:r>
            <a:endParaRPr lang="en-US" sz="3200" dirty="0" smtClean="0">
              <a:sym typeface="+mn-ea"/>
            </a:endParaRPr>
          </a:p>
          <a:p>
            <a:pPr marL="342900" indent="-342900" algn="just">
              <a:buFont typeface="Arial" panose="020B0604020202020204" pitchFamily="34" charset="0"/>
              <a:buChar char="•"/>
            </a:pPr>
            <a:r>
              <a:rPr lang="en-US" sz="3200" dirty="0" smtClean="0">
                <a:sym typeface="+mn-ea"/>
              </a:rPr>
              <a:t> </a:t>
            </a:r>
            <a:r>
              <a:rPr lang="en-IN" altLang="en-US" sz="3200" dirty="0" smtClean="0">
                <a:sym typeface="+mn-ea"/>
              </a:rPr>
              <a:t>U</a:t>
            </a:r>
            <a:r>
              <a:rPr lang="en-US" sz="3200" dirty="0" smtClean="0">
                <a:sym typeface="+mn-ea"/>
              </a:rPr>
              <a:t>ser can select the venue and send place details to the group the route map for the location will be displayed for the users.</a:t>
            </a:r>
            <a:endParaRPr lang="en-IN" sz="3200" dirty="0" smtClean="0"/>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7"/>
            <a:ext cx="6190488" cy="714885"/>
          </a:xfrm>
        </p:spPr>
        <p:txBody>
          <a:bodyPr>
            <a:normAutofit fontScale="90000"/>
          </a:bodyPr>
          <a:lstStyle/>
          <a:p>
            <a:r>
              <a:rPr lang="en-IN" dirty="0"/>
              <a:t>Testing</a:t>
            </a:r>
            <a:endParaRPr lang="en-IN" dirty="0"/>
          </a:p>
        </p:txBody>
      </p:sp>
      <p:graphicFrame>
        <p:nvGraphicFramePr>
          <p:cNvPr id="5" name="Content Placeholder 4"/>
          <p:cNvGraphicFramePr>
            <a:graphicFrameLocks noGrp="1"/>
          </p:cNvGraphicFramePr>
          <p:nvPr>
            <p:ph idx="1"/>
          </p:nvPr>
        </p:nvGraphicFramePr>
        <p:xfrm>
          <a:off x="895350" y="1701802"/>
          <a:ext cx="10372726" cy="4534407"/>
        </p:xfrm>
        <a:graphic>
          <a:graphicData uri="http://schemas.openxmlformats.org/drawingml/2006/table">
            <a:tbl>
              <a:tblPr firstRow="1" firstCol="1" bandRow="1">
                <a:tableStyleId>{5C22544A-7EE6-4342-B048-85BDC9FD1C3A}</a:tableStyleId>
              </a:tblPr>
              <a:tblGrid>
                <a:gridCol w="1283177"/>
                <a:gridCol w="2751296"/>
                <a:gridCol w="2157655"/>
                <a:gridCol w="3187392"/>
                <a:gridCol w="993206"/>
              </a:tblGrid>
              <a:tr h="506259">
                <a:tc>
                  <a:txBody>
                    <a:bodyPr/>
                    <a:lstStyle/>
                    <a:p>
                      <a:pPr algn="ctr">
                        <a:lnSpc>
                          <a:spcPct val="150000"/>
                        </a:lnSpc>
                      </a:pPr>
                      <a:r>
                        <a:rPr lang="en-US" sz="1200" dirty="0">
                          <a:effectLst/>
                        </a:rPr>
                        <a:t>Test Case No.</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gn="ctr">
                        <a:lnSpc>
                          <a:spcPct val="150000"/>
                        </a:lnSpc>
                      </a:pPr>
                      <a:r>
                        <a:rPr lang="en-US" sz="1200" dirty="0">
                          <a:effectLst/>
                        </a:rPr>
                        <a:t>Action</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gn="ctr">
                        <a:lnSpc>
                          <a:spcPct val="150000"/>
                        </a:lnSpc>
                      </a:pPr>
                      <a:r>
                        <a:rPr lang="en-US" sz="1200" dirty="0">
                          <a:effectLst/>
                        </a:rPr>
                        <a:t>Expected Output</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gn="ctr">
                        <a:lnSpc>
                          <a:spcPct val="150000"/>
                        </a:lnSpc>
                      </a:pPr>
                      <a:r>
                        <a:rPr lang="en-US" sz="1200" dirty="0">
                          <a:effectLst/>
                        </a:rPr>
                        <a:t>Actual Output</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gn="ctr">
                        <a:lnSpc>
                          <a:spcPct val="150000"/>
                        </a:lnSpc>
                      </a:pPr>
                      <a:r>
                        <a:rPr lang="en-US" sz="1200" dirty="0">
                          <a:effectLst/>
                        </a:rPr>
                        <a:t>Result</a:t>
                      </a:r>
                      <a:endParaRPr lang="en-IN" sz="1200" dirty="0">
                        <a:effectLst/>
                        <a:latin typeface="Times New Roman" panose="02020603050405020304" pitchFamily="18" charset="0"/>
                        <a:ea typeface="Times New Roman" panose="02020603050405020304" pitchFamily="18" charset="0"/>
                      </a:endParaRPr>
                    </a:p>
                  </a:txBody>
                  <a:tcPr marL="58618" marR="58618" marT="0" marB="0"/>
                </a:tc>
              </a:tr>
              <a:tr h="775533">
                <a:tc>
                  <a:txBody>
                    <a:bodyPr/>
                    <a:lstStyle/>
                    <a:p>
                      <a:pPr algn="ctr">
                        <a:lnSpc>
                          <a:spcPct val="150000"/>
                        </a:lnSpc>
                      </a:pPr>
                      <a:r>
                        <a:rPr lang="en-US" sz="1200" dirty="0">
                          <a:effectLst/>
                        </a:rPr>
                        <a:t>1</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Number of characters of Roll No. is equal to 12 characters</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Login button is enabled</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Login button is enabled</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Pass</a:t>
                      </a:r>
                      <a:endParaRPr lang="en-IN" sz="1200">
                        <a:effectLst/>
                        <a:latin typeface="Times New Roman" panose="02020603050405020304" pitchFamily="18" charset="0"/>
                        <a:ea typeface="Times New Roman" panose="02020603050405020304" pitchFamily="18" charset="0"/>
                      </a:endParaRPr>
                    </a:p>
                  </a:txBody>
                  <a:tcPr marL="58618" marR="58618" marT="0" marB="0"/>
                </a:tc>
              </a:tr>
              <a:tr h="775533">
                <a:tc>
                  <a:txBody>
                    <a:bodyPr/>
                    <a:lstStyle/>
                    <a:p>
                      <a:pPr algn="ctr">
                        <a:lnSpc>
                          <a:spcPct val="150000"/>
                        </a:lnSpc>
                      </a:pPr>
                      <a:r>
                        <a:rPr lang="en-US" sz="1200">
                          <a:effectLst/>
                        </a:rPr>
                        <a:t>2</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Number of characters of Roll No. is less than 12 characters</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Login button is disabled</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Login button is disabled</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Pass</a:t>
                      </a:r>
                      <a:endParaRPr lang="en-IN" sz="1200">
                        <a:effectLst/>
                        <a:latin typeface="Times New Roman" panose="02020603050405020304" pitchFamily="18" charset="0"/>
                        <a:ea typeface="Times New Roman" panose="02020603050405020304" pitchFamily="18" charset="0"/>
                      </a:endParaRPr>
                    </a:p>
                  </a:txBody>
                  <a:tcPr marL="58618" marR="58618" marT="0" marB="0"/>
                </a:tc>
              </a:tr>
              <a:tr h="775533">
                <a:tc>
                  <a:txBody>
                    <a:bodyPr/>
                    <a:lstStyle/>
                    <a:p>
                      <a:pPr algn="ctr">
                        <a:lnSpc>
                          <a:spcPct val="150000"/>
                        </a:lnSpc>
                      </a:pPr>
                      <a:r>
                        <a:rPr lang="en-US" sz="1200">
                          <a:effectLst/>
                        </a:rPr>
                        <a:t>3</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Number of characters of Roll No. is greater than 12 characters</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Subsequent characters are not accepted</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Subsequent characters are not accepted</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Pass</a:t>
                      </a:r>
                      <a:endParaRPr lang="en-IN" sz="1200">
                        <a:effectLst/>
                        <a:latin typeface="Times New Roman" panose="02020603050405020304" pitchFamily="18" charset="0"/>
                        <a:ea typeface="Times New Roman" panose="02020603050405020304" pitchFamily="18" charset="0"/>
                      </a:endParaRPr>
                    </a:p>
                  </a:txBody>
                  <a:tcPr marL="58618" marR="58618" marT="0" marB="0"/>
                </a:tc>
              </a:tr>
              <a:tr h="506259">
                <a:tc>
                  <a:txBody>
                    <a:bodyPr/>
                    <a:lstStyle/>
                    <a:p>
                      <a:pPr algn="ctr">
                        <a:lnSpc>
                          <a:spcPct val="150000"/>
                        </a:lnSpc>
                      </a:pPr>
                      <a:r>
                        <a:rPr lang="en-US" sz="1200">
                          <a:effectLst/>
                        </a:rPr>
                        <a:t>4</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Click Help</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rPr>
                        <a:t>Displays Help screen</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Displays Help screen</a:t>
                      </a:r>
                      <a:endParaRPr lang="en-IN" sz="1200" dirty="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Pass</a:t>
                      </a:r>
                      <a:endParaRPr lang="en-IN" sz="1200" dirty="0">
                        <a:effectLst/>
                        <a:latin typeface="Times New Roman" panose="02020603050405020304" pitchFamily="18" charset="0"/>
                        <a:ea typeface="Times New Roman" panose="02020603050405020304" pitchFamily="18" charset="0"/>
                      </a:endParaRPr>
                    </a:p>
                  </a:txBody>
                  <a:tcPr marL="58618" marR="58618" marT="0" marB="0"/>
                </a:tc>
              </a:tr>
              <a:tr h="1195290">
                <a:tc>
                  <a:txBody>
                    <a:bodyPr/>
                    <a:lstStyle/>
                    <a:p>
                      <a:pPr algn="ctr">
                        <a:lnSpc>
                          <a:spcPct val="150000"/>
                        </a:lnSpc>
                      </a:pPr>
                      <a:r>
                        <a:rPr lang="en-US" sz="1200">
                          <a:effectLst/>
                        </a:rPr>
                        <a:t>5</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IN" altLang="en-US" sz="1200">
                          <a:effectLst/>
                          <a:sym typeface="+mn-ea"/>
                        </a:rPr>
                        <a:t>Enter IP Address</a:t>
                      </a:r>
                      <a:endParaRPr lang="en-IN" altLang="en-US" sz="1200" b="0">
                        <a:effectLst/>
                        <a:latin typeface="+mn-ea"/>
                        <a:ea typeface="Times New Roman" panose="02020603050405020304" pitchFamily="18" charset="0"/>
                        <a:cs typeface="+mn-ea"/>
                        <a:sym typeface="+mn-ea"/>
                      </a:endParaRPr>
                    </a:p>
                  </a:txBody>
                  <a:tcPr marL="58618" marR="58618" marT="0" marB="0"/>
                </a:tc>
                <a:tc>
                  <a:txBody>
                    <a:bodyPr/>
                    <a:lstStyle/>
                    <a:p>
                      <a:pPr>
                        <a:lnSpc>
                          <a:spcPct val="150000"/>
                        </a:lnSpc>
                      </a:pPr>
                      <a:r>
                        <a:rPr lang="en-US" sz="1200">
                          <a:effectLst/>
                        </a:rPr>
                        <a:t>Enters into </a:t>
                      </a:r>
                      <a:r>
                        <a:rPr lang="en-IN" altLang="en-US" sz="1200">
                          <a:effectLst/>
                        </a:rPr>
                        <a:t>IP Page ,Connects to Server </a:t>
                      </a:r>
                      <a:r>
                        <a:rPr lang="en-US" sz="1200">
                          <a:effectLst/>
                        </a:rPr>
                        <a:t>automatically and home page is displayed</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a:effectLst/>
                          <a:sym typeface="+mn-ea"/>
                        </a:rPr>
                        <a:t>Enters into </a:t>
                      </a:r>
                      <a:r>
                        <a:rPr lang="en-IN" altLang="en-US" sz="1200">
                          <a:effectLst/>
                          <a:sym typeface="+mn-ea"/>
                        </a:rPr>
                        <a:t>IP Page ,Connects to Server </a:t>
                      </a:r>
                      <a:r>
                        <a:rPr lang="en-US" sz="1200">
                          <a:effectLst/>
                          <a:sym typeface="+mn-ea"/>
                        </a:rPr>
                        <a:t>automatically and home page is displayed</a:t>
                      </a:r>
                      <a:endParaRPr lang="en-IN" sz="1200">
                        <a:effectLst/>
                        <a:latin typeface="Times New Roman" panose="02020603050405020304" pitchFamily="18" charset="0"/>
                        <a:ea typeface="Times New Roman" panose="02020603050405020304" pitchFamily="18" charset="0"/>
                      </a:endParaRPr>
                    </a:p>
                  </a:txBody>
                  <a:tcPr marL="58618" marR="58618" marT="0" marB="0"/>
                </a:tc>
                <a:tc>
                  <a:txBody>
                    <a:bodyPr/>
                    <a:lstStyle/>
                    <a:p>
                      <a:pPr>
                        <a:lnSpc>
                          <a:spcPct val="150000"/>
                        </a:lnSpc>
                      </a:pPr>
                      <a:r>
                        <a:rPr lang="en-US" sz="1200" dirty="0">
                          <a:effectLst/>
                        </a:rPr>
                        <a:t>Pass</a:t>
                      </a:r>
                      <a:endParaRPr lang="en-IN" sz="1200" dirty="0">
                        <a:effectLst/>
                        <a:latin typeface="Times New Roman" panose="02020603050405020304" pitchFamily="18" charset="0"/>
                        <a:ea typeface="Times New Roman" panose="02020603050405020304" pitchFamily="18" charset="0"/>
                      </a:endParaRPr>
                    </a:p>
                  </a:txBody>
                  <a:tcPr marL="58618" marR="58618" marT="0" marB="0"/>
                </a:tc>
              </a:tr>
            </a:tbl>
          </a:graphicData>
        </a:graphic>
      </p:graphicFrame>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8"/>
            <a:ext cx="6190488" cy="718058"/>
          </a:xfrm>
        </p:spPr>
        <p:txBody>
          <a:bodyPr>
            <a:normAutofit fontScale="90000"/>
          </a:bodyPr>
          <a:lstStyle/>
          <a:p>
            <a:r>
              <a:rPr lang="en-IN" dirty="0"/>
              <a:t>Testing</a:t>
            </a:r>
            <a:endParaRPr lang="en-IN" dirty="0"/>
          </a:p>
        </p:txBody>
      </p:sp>
      <p:graphicFrame>
        <p:nvGraphicFramePr>
          <p:cNvPr id="2" name="Content Placeholder 1"/>
          <p:cNvGraphicFramePr>
            <a:graphicFrameLocks noGrp="1"/>
          </p:cNvGraphicFramePr>
          <p:nvPr>
            <p:ph idx="1"/>
          </p:nvPr>
        </p:nvGraphicFramePr>
        <p:xfrm>
          <a:off x="838201" y="1704975"/>
          <a:ext cx="10429875" cy="4652010"/>
        </p:xfrm>
        <a:graphic>
          <a:graphicData uri="http://schemas.openxmlformats.org/drawingml/2006/table">
            <a:tbl>
              <a:tblPr firstRow="1" firstCol="1" bandRow="1">
                <a:tableStyleId>{5C22544A-7EE6-4342-B048-85BDC9FD1C3A}</a:tableStyleId>
              </a:tblPr>
              <a:tblGrid>
                <a:gridCol w="1290246"/>
                <a:gridCol w="2766454"/>
                <a:gridCol w="2169542"/>
                <a:gridCol w="3204954"/>
                <a:gridCol w="998678"/>
              </a:tblGrid>
              <a:tr h="478716">
                <a:tc>
                  <a:txBody>
                    <a:bodyPr/>
                    <a:lstStyle/>
                    <a:p>
                      <a:pPr algn="ctr">
                        <a:lnSpc>
                          <a:spcPct val="150000"/>
                        </a:lnSpc>
                      </a:pPr>
                      <a:r>
                        <a:rPr lang="en-US" sz="1200">
                          <a:effectLst/>
                        </a:rPr>
                        <a:t>Test Case No.</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Action</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Expected Output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Actual Output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Result</a:t>
                      </a:r>
                      <a:endParaRPr lang="en-IN" sz="1200">
                        <a:effectLst/>
                        <a:latin typeface="Times New Roman" panose="02020603050405020304" pitchFamily="18" charset="0"/>
                        <a:ea typeface="Times New Roman" panose="02020603050405020304" pitchFamily="18" charset="0"/>
                      </a:endParaRPr>
                    </a:p>
                  </a:txBody>
                  <a:tcPr marL="68580" marR="68580" marT="0" marB="0"/>
                </a:tc>
              </a:tr>
              <a:tr h="987024">
                <a:tc>
                  <a:txBody>
                    <a:bodyPr/>
                    <a:lstStyle/>
                    <a:p>
                      <a:pPr algn="ctr">
                        <a:lnSpc>
                          <a:spcPct val="150000"/>
                        </a:lnSpc>
                      </a:pPr>
                      <a:r>
                        <a:rPr lang="en-US" sz="1200" dirty="0">
                          <a:effectLst/>
                          <a:latin typeface="+mn-lt"/>
                          <a:ea typeface="Times New Roman" panose="02020603050405020304" pitchFamily="18" charset="0"/>
                        </a:rPr>
                        <a:t>6</a:t>
                      </a:r>
                      <a:endParaRPr lang="en-IN" sz="1200" dirty="0">
                        <a:effectLst/>
                        <a:latin typeface="+mn-lt"/>
                        <a:ea typeface="Times New Roman" panose="02020603050405020304" pitchFamily="18" charset="0"/>
                      </a:endParaRPr>
                    </a:p>
                  </a:txBody>
                  <a:tcPr marL="68580" marR="68580" marT="0" marB="0"/>
                </a:tc>
                <a:tc>
                  <a:txBody>
                    <a:bodyPr/>
                    <a:lstStyle/>
                    <a:p>
                      <a:pPr>
                        <a:lnSpc>
                          <a:spcPct val="150000"/>
                        </a:lnSpc>
                      </a:pPr>
                      <a:r>
                        <a:rPr lang="en-US" sz="1200" dirty="0">
                          <a:effectLst/>
                          <a:latin typeface="+mn-lt"/>
                          <a:ea typeface="Times New Roman" panose="02020603050405020304" pitchFamily="18" charset="0"/>
                        </a:rPr>
                        <a:t>Click </a:t>
                      </a:r>
                      <a:r>
                        <a:rPr lang="en-IN" altLang="en-US" sz="1200" dirty="0">
                          <a:effectLst/>
                          <a:latin typeface="+mn-lt"/>
                          <a:ea typeface="Times New Roman" panose="02020603050405020304" pitchFamily="18" charset="0"/>
                        </a:rPr>
                        <a:t>Add Group</a:t>
                      </a:r>
                      <a:endParaRPr lang="en-IN" altLang="en-US" sz="1200" dirty="0">
                        <a:effectLst/>
                        <a:latin typeface="+mn-lt"/>
                        <a:ea typeface="Times New Roman" panose="02020603050405020304" pitchFamily="18" charset="0"/>
                      </a:endParaRPr>
                    </a:p>
                  </a:txBody>
                  <a:tcPr marL="68580" marR="68580" marT="0" marB="0"/>
                </a:tc>
                <a:tc>
                  <a:txBody>
                    <a:bodyPr/>
                    <a:lstStyle/>
                    <a:p>
                      <a:pPr>
                        <a:lnSpc>
                          <a:spcPct val="150000"/>
                        </a:lnSpc>
                      </a:pPr>
                      <a:r>
                        <a:rPr lang="en-US" sz="1200">
                          <a:effectLst/>
                          <a:latin typeface="+mn-lt"/>
                          <a:ea typeface="Times New Roman" panose="02020603050405020304" pitchFamily="18" charset="0"/>
                        </a:rPr>
                        <a:t>Displays the list of  </a:t>
                      </a:r>
                      <a:r>
                        <a:rPr lang="en-IN" altLang="en-US" sz="1200">
                          <a:effectLst/>
                          <a:latin typeface="+mn-lt"/>
                          <a:ea typeface="Times New Roman" panose="02020603050405020304" pitchFamily="18" charset="0"/>
                        </a:rPr>
                        <a:t>friends in your contact</a:t>
                      </a:r>
                      <a:endParaRPr lang="en-IN" altLang="en-US" sz="1200">
                        <a:effectLst/>
                        <a:latin typeface="+mn-lt"/>
                        <a:ea typeface="Times New Roman" panose="02020603050405020304" pitchFamily="18" charset="0"/>
                      </a:endParaRPr>
                    </a:p>
                  </a:txBody>
                  <a:tcPr marL="68580" marR="68580" marT="0" marB="0"/>
                </a:tc>
                <a:tc>
                  <a:txBody>
                    <a:bodyPr/>
                    <a:lstStyle/>
                    <a:p>
                      <a:pPr>
                        <a:lnSpc>
                          <a:spcPct val="150000"/>
                        </a:lnSpc>
                      </a:pPr>
                      <a:r>
                        <a:rPr lang="en-US" sz="1200">
                          <a:effectLst/>
                          <a:ea typeface="Times New Roman" panose="02020603050405020304" pitchFamily="18" charset="0"/>
                          <a:sym typeface="+mn-ea"/>
                        </a:rPr>
                        <a:t>Displays the list of  </a:t>
                      </a:r>
                      <a:r>
                        <a:rPr lang="en-IN" altLang="en-US" sz="1200">
                          <a:effectLst/>
                          <a:ea typeface="Times New Roman" panose="02020603050405020304" pitchFamily="18" charset="0"/>
                          <a:sym typeface="+mn-ea"/>
                        </a:rPr>
                        <a:t>friends in your contact</a:t>
                      </a:r>
                      <a:endParaRPr lang="en-IN" altLang="en-US" sz="1200">
                        <a:effectLst/>
                        <a:latin typeface="+mn-lt"/>
                        <a:ea typeface="Times New Roman" panose="02020603050405020304" pitchFamily="18" charset="0"/>
                      </a:endParaRPr>
                    </a:p>
                    <a:p>
                      <a:pPr>
                        <a:lnSpc>
                          <a:spcPct val="150000"/>
                        </a:lnSpc>
                      </a:pPr>
                      <a:endParaRPr lang="en-IN" sz="1200" dirty="0">
                        <a:effectLst/>
                        <a:latin typeface="+mn-lt"/>
                        <a:ea typeface="Times New Roman" panose="02020603050405020304" pitchFamily="18" charset="0"/>
                      </a:endParaRPr>
                    </a:p>
                  </a:txBody>
                  <a:tcPr marL="68580" marR="68580" marT="0" marB="0"/>
                </a:tc>
                <a:tc>
                  <a:txBody>
                    <a:bodyPr/>
                    <a:lstStyle/>
                    <a:p>
                      <a:pPr>
                        <a:lnSpc>
                          <a:spcPct val="150000"/>
                        </a:lnSpc>
                      </a:pPr>
                      <a:r>
                        <a:rPr lang="en-US" sz="1200" dirty="0">
                          <a:effectLst/>
                          <a:latin typeface="+mn-lt"/>
                          <a:ea typeface="Times New Roman" panose="02020603050405020304" pitchFamily="18" charset="0"/>
                        </a:rPr>
                        <a:t>Pass</a:t>
                      </a:r>
                      <a:endParaRPr lang="en-IN" sz="1200" dirty="0">
                        <a:effectLst/>
                        <a:latin typeface="+mn-lt"/>
                        <a:ea typeface="Times New Roman" panose="02020603050405020304" pitchFamily="18" charset="0"/>
                      </a:endParaRPr>
                    </a:p>
                  </a:txBody>
                  <a:tcPr marL="68580" marR="68580" marT="0" marB="0"/>
                </a:tc>
              </a:tr>
              <a:tr h="987425">
                <a:tc>
                  <a:txBody>
                    <a:bodyPr/>
                    <a:lstStyle/>
                    <a:p>
                      <a:pPr algn="ctr">
                        <a:lnSpc>
                          <a:spcPct val="150000"/>
                        </a:lnSpc>
                      </a:pPr>
                      <a:r>
                        <a:rPr lang="en-US" sz="1200" dirty="0">
                          <a:effectLst/>
                          <a:latin typeface="+mn-lt"/>
                          <a:ea typeface="Times New Roman" panose="02020603050405020304" pitchFamily="18" charset="0"/>
                        </a:rPr>
                        <a:t>7</a:t>
                      </a:r>
                      <a:endParaRPr lang="en-IN" sz="1200" dirty="0">
                        <a:effectLst/>
                        <a:latin typeface="+mn-lt"/>
                        <a:ea typeface="Times New Roman" panose="02020603050405020304" pitchFamily="18" charset="0"/>
                      </a:endParaRPr>
                    </a:p>
                  </a:txBody>
                  <a:tcPr marL="68580" marR="68580" marT="0" marB="0"/>
                </a:tc>
                <a:tc>
                  <a:txBody>
                    <a:bodyPr/>
                    <a:lstStyle/>
                    <a:p>
                      <a:pPr>
                        <a:lnSpc>
                          <a:spcPct val="150000"/>
                        </a:lnSpc>
                      </a:pPr>
                      <a:r>
                        <a:rPr lang="en-US" sz="1200" dirty="0">
                          <a:effectLst/>
                          <a:latin typeface="+mn-lt"/>
                          <a:ea typeface="Times New Roman" panose="02020603050405020304" pitchFamily="18" charset="0"/>
                        </a:rPr>
                        <a:t>Click </a:t>
                      </a:r>
                      <a:r>
                        <a:rPr lang="en-IN" altLang="en-US" sz="1200" dirty="0">
                          <a:effectLst/>
                          <a:latin typeface="+mn-lt"/>
                          <a:ea typeface="Times New Roman" panose="02020603050405020304" pitchFamily="18" charset="0"/>
                        </a:rPr>
                        <a:t>View Group</a:t>
                      </a:r>
                      <a:endParaRPr lang="en-IN" altLang="en-US" sz="1200" dirty="0">
                        <a:effectLst/>
                        <a:latin typeface="+mn-lt"/>
                        <a:ea typeface="Times New Roman" panose="02020603050405020304" pitchFamily="18" charset="0"/>
                      </a:endParaRPr>
                    </a:p>
                  </a:txBody>
                  <a:tcPr marL="68580" marR="68580" marT="0" marB="0"/>
                </a:tc>
                <a:tc>
                  <a:txBody>
                    <a:bodyPr/>
                    <a:lstStyle/>
                    <a:p>
                      <a:pPr>
                        <a:lnSpc>
                          <a:spcPct val="150000"/>
                        </a:lnSpc>
                      </a:pPr>
                      <a:r>
                        <a:rPr lang="en-IN" altLang="en-US" sz="1200" dirty="0">
                          <a:effectLst/>
                          <a:latin typeface="+mn-lt"/>
                          <a:ea typeface="Times New Roman" panose="02020603050405020304" pitchFamily="18" charset="0"/>
                        </a:rPr>
                        <a:t>Display the list of already added groups.</a:t>
                      </a:r>
                      <a:endParaRPr lang="en-IN" altLang="en-US" sz="1200" dirty="0">
                        <a:effectLst/>
                        <a:latin typeface="+mn-lt"/>
                        <a:ea typeface="Times New Roman" panose="02020603050405020304" pitchFamily="18" charset="0"/>
                      </a:endParaRPr>
                    </a:p>
                  </a:txBody>
                  <a:tcPr marL="68580" marR="68580" marT="0" marB="0"/>
                </a:tc>
                <a:tc>
                  <a:txBody>
                    <a:bodyPr/>
                    <a:lstStyle/>
                    <a:p>
                      <a:pPr>
                        <a:lnSpc>
                          <a:spcPct val="150000"/>
                        </a:lnSpc>
                      </a:pPr>
                      <a:r>
                        <a:rPr lang="en-IN" altLang="en-US" sz="1200" dirty="0">
                          <a:effectLst/>
                          <a:ea typeface="Times New Roman" panose="02020603050405020304" pitchFamily="18" charset="0"/>
                          <a:sym typeface="+mn-ea"/>
                        </a:rPr>
                        <a:t>Display the list of already added groups.</a:t>
                      </a:r>
                      <a:endParaRPr lang="en-IN" sz="1200" dirty="0">
                        <a:effectLst/>
                        <a:latin typeface="+mn-lt"/>
                        <a:ea typeface="Times New Roman" panose="02020603050405020304" pitchFamily="18" charset="0"/>
                      </a:endParaRPr>
                    </a:p>
                  </a:txBody>
                  <a:tcPr marL="68580" marR="68580" marT="0" marB="0"/>
                </a:tc>
                <a:tc>
                  <a:txBody>
                    <a:bodyPr/>
                    <a:lstStyle/>
                    <a:p>
                      <a:pPr>
                        <a:lnSpc>
                          <a:spcPct val="150000"/>
                        </a:lnSpc>
                      </a:pPr>
                      <a:r>
                        <a:rPr lang="en-US" sz="1200" dirty="0">
                          <a:effectLst/>
                          <a:latin typeface="+mn-lt"/>
                          <a:ea typeface="Times New Roman" panose="02020603050405020304" pitchFamily="18" charset="0"/>
                        </a:rPr>
                        <a:t>Pass</a:t>
                      </a:r>
                      <a:endParaRPr lang="en-IN" sz="1200" dirty="0">
                        <a:effectLst/>
                        <a:latin typeface="+mn-lt"/>
                        <a:ea typeface="Times New Roman" panose="02020603050405020304" pitchFamily="18" charset="0"/>
                      </a:endParaRPr>
                    </a:p>
                  </a:txBody>
                  <a:tcPr marL="68580" marR="68580" marT="0" marB="0"/>
                </a:tc>
              </a:tr>
              <a:tr h="987024">
                <a:tc>
                  <a:txBody>
                    <a:bodyPr/>
                    <a:lstStyle/>
                    <a:p>
                      <a:pPr algn="ctr">
                        <a:lnSpc>
                          <a:spcPct val="150000"/>
                        </a:lnSpc>
                      </a:pPr>
                      <a:r>
                        <a:rPr lang="en-US" sz="1200" dirty="0">
                          <a:effectLst/>
                        </a:rPr>
                        <a:t>8</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dirty="0">
                          <a:effectLst/>
                        </a:rPr>
                        <a:t>Click </a:t>
                      </a:r>
                      <a:r>
                        <a:rPr lang="en-IN" altLang="en-US" sz="1200" dirty="0">
                          <a:effectLst/>
                        </a:rPr>
                        <a:t>Nearby Events</a:t>
                      </a:r>
                      <a:endParaRPr lang="en-IN" alt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dirty="0">
                          <a:effectLst/>
                        </a:rPr>
                        <a:t>Displays the </a:t>
                      </a:r>
                      <a:r>
                        <a:rPr lang="en-IN" altLang="en-US" sz="1200" dirty="0">
                          <a:effectLst/>
                        </a:rPr>
                        <a:t>Location of each event organized</a:t>
                      </a:r>
                      <a:endParaRPr lang="en-IN" altLang="en-US" sz="1200" dirty="0">
                        <a:effectLst/>
                      </a:endParaRPr>
                    </a:p>
                    <a:p>
                      <a:pPr>
                        <a:lnSpc>
                          <a:spcPct val="150000"/>
                        </a:lnSpc>
                      </a:pPr>
                      <a:r>
                        <a:rPr lang="en-IN" altLang="en-US" sz="1200" dirty="0">
                          <a:effectLst/>
                        </a:rPr>
                        <a:t>near User </a:t>
                      </a:r>
                      <a:endParaRPr lang="en-IN" alt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dirty="0">
                          <a:effectLst/>
                          <a:sym typeface="+mn-ea"/>
                        </a:rPr>
                        <a:t>Displays the </a:t>
                      </a:r>
                      <a:r>
                        <a:rPr lang="en-IN" altLang="en-US" sz="1200" dirty="0">
                          <a:effectLst/>
                          <a:sym typeface="+mn-ea"/>
                        </a:rPr>
                        <a:t>Location of each event organized near User </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Pass</a:t>
                      </a:r>
                      <a:endParaRPr lang="en-IN" sz="1200">
                        <a:effectLst/>
                        <a:latin typeface="Times New Roman" panose="02020603050405020304" pitchFamily="18" charset="0"/>
                        <a:ea typeface="Times New Roman" panose="02020603050405020304" pitchFamily="18" charset="0"/>
                      </a:endParaRPr>
                    </a:p>
                  </a:txBody>
                  <a:tcPr marL="68580" marR="68580" marT="0" marB="0"/>
                </a:tc>
              </a:tr>
              <a:tr h="732870">
                <a:tc>
                  <a:txBody>
                    <a:bodyPr/>
                    <a:lstStyle/>
                    <a:p>
                      <a:pPr algn="ctr">
                        <a:lnSpc>
                          <a:spcPct val="150000"/>
                        </a:lnSpc>
                      </a:pPr>
                      <a:r>
                        <a:rPr lang="en-US" sz="1200">
                          <a:effectLst/>
                        </a:rPr>
                        <a:t>9</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Click </a:t>
                      </a:r>
                      <a:r>
                        <a:rPr lang="en-IN" altLang="en-US" sz="1200">
                          <a:effectLst/>
                        </a:rPr>
                        <a:t>Add Tags</a:t>
                      </a:r>
                      <a:endParaRPr lang="en-IN" alt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IN" altLang="en-US" sz="1200">
                          <a:effectLst/>
                        </a:rPr>
                        <a:t>Asks User to enter his/her preference tags of a event</a:t>
                      </a:r>
                      <a:endParaRPr lang="en-IN" alt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IN" altLang="en-US" sz="1200">
                          <a:effectLst/>
                          <a:sym typeface="+mn-ea"/>
                        </a:rPr>
                        <a:t>Asks User to enter his/her preference tags of a event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Pass</a:t>
                      </a:r>
                      <a:endParaRPr lang="en-IN" sz="1200">
                        <a:effectLst/>
                        <a:latin typeface="Times New Roman" panose="02020603050405020304" pitchFamily="18" charset="0"/>
                        <a:ea typeface="Times New Roman" panose="02020603050405020304" pitchFamily="18" charset="0"/>
                      </a:endParaRPr>
                    </a:p>
                  </a:txBody>
                  <a:tcPr marL="68580" marR="68580" marT="0" marB="0"/>
                </a:tc>
              </a:tr>
              <a:tr h="478716">
                <a:tc>
                  <a:txBody>
                    <a:bodyPr/>
                    <a:lstStyle/>
                    <a:p>
                      <a:pPr algn="ctr">
                        <a:lnSpc>
                          <a:spcPct val="150000"/>
                        </a:lnSpc>
                      </a:pPr>
                      <a:r>
                        <a:rPr lang="en-US" sz="1200">
                          <a:effectLst/>
                        </a:rPr>
                        <a:t>10</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Click Log out button</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Logout from the app</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a:effectLst/>
                        </a:rPr>
                        <a:t>Logout from the app</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50000"/>
                        </a:lnSpc>
                      </a:pPr>
                      <a:r>
                        <a:rPr lang="en-US" sz="1200" dirty="0">
                          <a:effectLst/>
                        </a:rPr>
                        <a:t>Pass</a:t>
                      </a:r>
                      <a:endParaRPr lang="en-IN" sz="12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6" name="Footer Placeholder 5"/>
          <p:cNvSpPr>
            <a:spLocks noGrp="1"/>
          </p:cNvSpPr>
          <p:nvPr>
            <p:ph type="ftr" sz="quarter" idx="11"/>
          </p:nvPr>
        </p:nvSpPr>
        <p:spPr/>
        <p:txBody>
          <a:bodyPr/>
          <a:lstStyle/>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5325" y="733426"/>
            <a:ext cx="6299835" cy="990600"/>
          </a:xfrm>
        </p:spPr>
        <p:txBody>
          <a:bodyPr/>
          <a:lstStyle/>
          <a:p>
            <a:r>
              <a:rPr lang="en-IN" dirty="0"/>
              <a:t>Screenshots</a:t>
            </a:r>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4" name="Picture 3" descr="Screenshot_20210213-114727"/>
          <p:cNvPicPr>
            <a:picLocks noChangeAspect="1"/>
          </p:cNvPicPr>
          <p:nvPr/>
        </p:nvPicPr>
        <p:blipFill>
          <a:blip r:embed="rId1"/>
          <a:stretch>
            <a:fillRect/>
          </a:stretch>
        </p:blipFill>
        <p:spPr>
          <a:xfrm>
            <a:off x="1117600" y="1847850"/>
            <a:ext cx="2326005" cy="4227830"/>
          </a:xfrm>
          <a:prstGeom prst="rect">
            <a:avLst/>
          </a:prstGeom>
        </p:spPr>
      </p:pic>
      <p:pic>
        <p:nvPicPr>
          <p:cNvPr id="9" name="Picture 8" descr="Screenshot_20210213-114754"/>
          <p:cNvPicPr>
            <a:picLocks noChangeAspect="1"/>
          </p:cNvPicPr>
          <p:nvPr/>
        </p:nvPicPr>
        <p:blipFill>
          <a:blip r:embed="rId2"/>
          <a:stretch>
            <a:fillRect/>
          </a:stretch>
        </p:blipFill>
        <p:spPr>
          <a:xfrm>
            <a:off x="4449445" y="1846580"/>
            <a:ext cx="2545715" cy="4229100"/>
          </a:xfrm>
          <a:prstGeom prst="rect">
            <a:avLst/>
          </a:prstGeom>
        </p:spPr>
      </p:pic>
      <p:pic>
        <p:nvPicPr>
          <p:cNvPr id="10" name="Picture 9" descr="Screenshot_20210213-114759"/>
          <p:cNvPicPr>
            <a:picLocks noChangeAspect="1"/>
          </p:cNvPicPr>
          <p:nvPr/>
        </p:nvPicPr>
        <p:blipFill>
          <a:blip r:embed="rId3"/>
          <a:stretch>
            <a:fillRect/>
          </a:stretch>
        </p:blipFill>
        <p:spPr>
          <a:xfrm>
            <a:off x="8074660" y="1846580"/>
            <a:ext cx="2545715" cy="4229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5325" y="733426"/>
            <a:ext cx="6299835" cy="990600"/>
          </a:xfrm>
        </p:spPr>
        <p:txBody>
          <a:bodyPr/>
          <a:lstStyle/>
          <a:p>
            <a:r>
              <a:rPr lang="en-IN" dirty="0"/>
              <a:t>Screenshots</a:t>
            </a:r>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2" name="Picture 1" descr="Screenshot_20210213-114805"/>
          <p:cNvPicPr>
            <a:picLocks noChangeAspect="1"/>
          </p:cNvPicPr>
          <p:nvPr/>
        </p:nvPicPr>
        <p:blipFill>
          <a:blip r:embed="rId1"/>
          <a:stretch>
            <a:fillRect/>
          </a:stretch>
        </p:blipFill>
        <p:spPr>
          <a:xfrm>
            <a:off x="695325" y="1724025"/>
            <a:ext cx="2655570" cy="4323715"/>
          </a:xfrm>
          <a:prstGeom prst="rect">
            <a:avLst/>
          </a:prstGeom>
        </p:spPr>
      </p:pic>
      <p:pic>
        <p:nvPicPr>
          <p:cNvPr id="4" name="Picture 3" descr="Screenshot_20210213-114832"/>
          <p:cNvPicPr>
            <a:picLocks noChangeAspect="1"/>
          </p:cNvPicPr>
          <p:nvPr/>
        </p:nvPicPr>
        <p:blipFill>
          <a:blip r:embed="rId2"/>
          <a:stretch>
            <a:fillRect/>
          </a:stretch>
        </p:blipFill>
        <p:spPr>
          <a:xfrm>
            <a:off x="4469765" y="1614170"/>
            <a:ext cx="2670175" cy="4323080"/>
          </a:xfrm>
          <a:prstGeom prst="rect">
            <a:avLst/>
          </a:prstGeom>
        </p:spPr>
      </p:pic>
      <p:pic>
        <p:nvPicPr>
          <p:cNvPr id="5" name="Picture 4" descr="Screenshot_20210213-114849"/>
          <p:cNvPicPr>
            <a:picLocks noChangeAspect="1"/>
          </p:cNvPicPr>
          <p:nvPr/>
        </p:nvPicPr>
        <p:blipFill>
          <a:blip r:embed="rId3"/>
          <a:stretch>
            <a:fillRect/>
          </a:stretch>
        </p:blipFill>
        <p:spPr>
          <a:xfrm>
            <a:off x="8258810" y="1614170"/>
            <a:ext cx="2619375" cy="4323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8"/>
            <a:ext cx="6190488" cy="986262"/>
          </a:xfrm>
        </p:spPr>
        <p:txBody>
          <a:bodyPr/>
          <a:lstStyle/>
          <a:p>
            <a:r>
              <a:rPr lang="en-US" dirty="0"/>
              <a:t>Introduction</a:t>
            </a:r>
            <a:endParaRPr lang="en-US" dirty="0"/>
          </a:p>
        </p:txBody>
      </p:sp>
      <p:sp>
        <p:nvSpPr>
          <p:cNvPr id="4" name="Content Placeholder 3"/>
          <p:cNvSpPr>
            <a:spLocks noGrp="1"/>
          </p:cNvSpPr>
          <p:nvPr>
            <p:ph idx="1"/>
          </p:nvPr>
        </p:nvSpPr>
        <p:spPr>
          <a:xfrm>
            <a:off x="850392" y="2069432"/>
            <a:ext cx="6190488" cy="4188494"/>
          </a:xfrm>
        </p:spPr>
        <p:txBody>
          <a:bodyPr>
            <a:normAutofit/>
          </a:bodyPr>
          <a:lstStyle/>
          <a:p>
            <a:pPr marL="342900" indent="-342900" algn="just">
              <a:buFont typeface="Arial" panose="020B0604020202020204" pitchFamily="34" charset="0"/>
              <a:buChar char="•"/>
            </a:pPr>
            <a:r>
              <a:rPr lang="en-US" dirty="0" smtClean="0">
                <a:sym typeface="+mn-ea"/>
              </a:rPr>
              <a:t>Venue recommendation for hosting popular Meet up events is a perfect example of a recommendation problem where multiple entities interact and influence each other. </a:t>
            </a:r>
            <a:endParaRPr lang="en-US" dirty="0" smtClean="0">
              <a:sym typeface="+mn-ea"/>
            </a:endParaRPr>
          </a:p>
          <a:p>
            <a:pPr marL="342900" indent="-342900" algn="just">
              <a:buFont typeface="Arial" panose="020B0604020202020204" pitchFamily="34" charset="0"/>
              <a:buChar char="•"/>
            </a:pPr>
            <a:r>
              <a:rPr lang="en-US" dirty="0" smtClean="0">
                <a:sym typeface="+mn-ea"/>
              </a:rPr>
              <a:t>Selecting suitable venues for hosting events is an important aspect for a venue recommendation.</a:t>
            </a:r>
            <a:endParaRPr lang="en-US" dirty="0" smtClean="0">
              <a:sym typeface="+mn-ea"/>
            </a:endParaRPr>
          </a:p>
          <a:p>
            <a:pPr marL="342900" indent="-342900" algn="just">
              <a:buFont typeface="Arial" panose="020B0604020202020204" pitchFamily="34" charset="0"/>
              <a:buChar char="•"/>
            </a:pPr>
            <a:r>
              <a:rPr lang="en-US" dirty="0" smtClean="0">
                <a:sym typeface="+mn-ea"/>
              </a:rPr>
              <a:t> In this pr</a:t>
            </a:r>
            <a:r>
              <a:rPr lang="en-IN" altLang="en-US" dirty="0" smtClean="0">
                <a:sym typeface="+mn-ea"/>
              </a:rPr>
              <a:t>oject</a:t>
            </a:r>
            <a:r>
              <a:rPr lang="en-US" dirty="0" smtClean="0">
                <a:sym typeface="+mn-ea"/>
              </a:rPr>
              <a:t>, we present a deep learning based venue recommendation system deep venue which provides context driven venue recommendations for the Meet up event-hosts to host their events.</a:t>
            </a:r>
            <a:endParaRPr lang="en-US" dirty="0" smtClean="0">
              <a:sym typeface="+mn-ea"/>
            </a:endParaRPr>
          </a:p>
          <a:p>
            <a:pPr marL="342900" indent="-342900" algn="just">
              <a:buFont typeface="Arial" panose="020B0604020202020204" pitchFamily="34" charset="0"/>
              <a:buChar char="•"/>
            </a:pPr>
            <a:r>
              <a:rPr lang="en-IN" altLang="en-US" dirty="0" smtClean="0">
                <a:sym typeface="+mn-ea"/>
              </a:rPr>
              <a:t>This System includes Mobile Application used by common user with deep learning algorithms.</a:t>
            </a:r>
            <a:endParaRPr lang="en-US" dirty="0" smtClean="0">
              <a:sym typeface="+mn-ea"/>
            </a:endParaRPr>
          </a:p>
          <a:p>
            <a:pPr marL="342900" indent="-342900" algn="just"/>
            <a:endParaRPr lang="en-IN" dirty="0">
              <a:effectLst/>
              <a:ea typeface="Calibri" panose="020F0502020204030204" pitchFamily="34" charset="0"/>
              <a:cs typeface="Latha" panose="020B0604020202020204" pitchFamily="34" charset="0"/>
            </a:endParaRPr>
          </a:p>
          <a:p>
            <a:endParaRPr lang="en-US" sz="1900" dirty="0"/>
          </a:p>
        </p:txBody>
      </p:sp>
      <p:sp>
        <p:nvSpPr>
          <p:cNvPr id="10" name="Footer Placeholder 9"/>
          <p:cNvSpPr>
            <a:spLocks noGrp="1"/>
          </p:cNvSpPr>
          <p:nvPr>
            <p:ph type="ftr" sz="quarter" idx="11"/>
          </p:nvPr>
        </p:nvSpPr>
        <p:spPr/>
        <p:txBody>
          <a:bodyPr/>
          <a:lstStyle/>
          <a:p>
            <a:r>
              <a:rPr lang="en-IN" altLang="en-US" dirty="0"/>
              <a:t>Venue Recommendation application</a:t>
            </a:r>
            <a:endParaRPr lang="en-IN" altLang="en-US" dirty="0"/>
          </a:p>
        </p:txBody>
      </p:sp>
      <p:sp>
        <p:nvSpPr>
          <p:cNvPr id="11" name="Slide Number Placeholder 10"/>
          <p:cNvSpPr>
            <a:spLocks noGrp="1"/>
          </p:cNvSpPr>
          <p:nvPr>
            <p:ph type="sldNum" sz="quarter" idx="12"/>
          </p:nvPr>
        </p:nvSpPr>
        <p:spPr/>
        <p:txBody>
          <a:bodyPr/>
          <a:lstStyle/>
          <a:p>
            <a:fld id="{D8DA9DAA-006C-4F4B-980E-E3DF019B24E2}" type="slidenum">
              <a:rPr lang="en-US" smtClean="0"/>
            </a:fld>
            <a:endParaRPr lang="en-US" dirty="0"/>
          </a:p>
        </p:txBody>
      </p:sp>
      <p:pic>
        <p:nvPicPr>
          <p:cNvPr id="5" name="Picture Placeholder 4" descr="maxresdefault"/>
          <p:cNvPicPr>
            <a:picLocks noChangeAspect="1"/>
          </p:cNvPicPr>
          <p:nvPr>
            <p:ph type="pic" sz="quarter" idx="13"/>
          </p:nvPr>
        </p:nvPicPr>
        <p:blipFill>
          <a:blip r:embed="rId1"/>
          <a:stretch>
            <a:fillRect/>
          </a:stretch>
        </p:blipFill>
        <p:spPr>
          <a:xfrm>
            <a:off x="7623175" y="1458595"/>
            <a:ext cx="4267200" cy="35648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545" y="986155"/>
            <a:ext cx="6190615" cy="746125"/>
          </a:xfrm>
        </p:spPr>
        <p:txBody>
          <a:bodyPr>
            <a:normAutofit fontScale="90000"/>
          </a:bodyPr>
          <a:lstStyle/>
          <a:p>
            <a:r>
              <a:rPr lang="en-IN" dirty="0"/>
              <a:t>Screenshots</a:t>
            </a:r>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2" name="Picture Placeholder 1" descr="Screenshot_20210213-114909"/>
          <p:cNvPicPr>
            <a:picLocks noChangeAspect="1"/>
          </p:cNvPicPr>
          <p:nvPr>
            <p:ph type="pic" sz="quarter" idx="13"/>
          </p:nvPr>
        </p:nvPicPr>
        <p:blipFill>
          <a:blip r:embed="rId1"/>
          <a:stretch>
            <a:fillRect/>
          </a:stretch>
        </p:blipFill>
        <p:spPr>
          <a:xfrm>
            <a:off x="804545" y="1905000"/>
            <a:ext cx="2444750" cy="4083050"/>
          </a:xfrm>
          <a:prstGeom prst="rect">
            <a:avLst/>
          </a:prstGeom>
        </p:spPr>
      </p:pic>
      <p:pic>
        <p:nvPicPr>
          <p:cNvPr id="4" name="Picture 3" descr="Screenshot_20210213-114921"/>
          <p:cNvPicPr>
            <a:picLocks noChangeAspect="1"/>
          </p:cNvPicPr>
          <p:nvPr/>
        </p:nvPicPr>
        <p:blipFill>
          <a:blip r:embed="rId2"/>
          <a:stretch>
            <a:fillRect/>
          </a:stretch>
        </p:blipFill>
        <p:spPr>
          <a:xfrm>
            <a:off x="4265930" y="1877695"/>
            <a:ext cx="2484120" cy="4164965"/>
          </a:xfrm>
          <a:prstGeom prst="rect">
            <a:avLst/>
          </a:prstGeom>
        </p:spPr>
      </p:pic>
      <p:pic>
        <p:nvPicPr>
          <p:cNvPr id="11" name="Picture 10" descr="Screenshot_20210213-114956"/>
          <p:cNvPicPr>
            <a:picLocks noChangeAspect="1"/>
          </p:cNvPicPr>
          <p:nvPr/>
        </p:nvPicPr>
        <p:blipFill>
          <a:blip r:embed="rId3"/>
          <a:stretch>
            <a:fillRect/>
          </a:stretch>
        </p:blipFill>
        <p:spPr>
          <a:xfrm>
            <a:off x="7830820" y="1905000"/>
            <a:ext cx="2338070" cy="41376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95325" y="733426"/>
            <a:ext cx="6299835" cy="990600"/>
          </a:xfrm>
        </p:spPr>
        <p:txBody>
          <a:bodyPr/>
          <a:lstStyle/>
          <a:p>
            <a:r>
              <a:rPr lang="en-IN" dirty="0"/>
              <a:t>Screenshots</a:t>
            </a:r>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2" name="Picture 1" descr="Screenshot_20210213-114928"/>
          <p:cNvPicPr>
            <a:picLocks noChangeAspect="1"/>
          </p:cNvPicPr>
          <p:nvPr/>
        </p:nvPicPr>
        <p:blipFill>
          <a:blip r:embed="rId1"/>
          <a:stretch>
            <a:fillRect/>
          </a:stretch>
        </p:blipFill>
        <p:spPr>
          <a:xfrm>
            <a:off x="1245870" y="1892935"/>
            <a:ext cx="2386330" cy="4343400"/>
          </a:xfrm>
          <a:prstGeom prst="rect">
            <a:avLst/>
          </a:prstGeom>
        </p:spPr>
      </p:pic>
      <p:pic>
        <p:nvPicPr>
          <p:cNvPr id="4" name="Picture 3" descr="Screenshot_20210213-115011"/>
          <p:cNvPicPr>
            <a:picLocks noChangeAspect="1"/>
          </p:cNvPicPr>
          <p:nvPr/>
        </p:nvPicPr>
        <p:blipFill>
          <a:blip r:embed="rId2"/>
          <a:stretch>
            <a:fillRect/>
          </a:stretch>
        </p:blipFill>
        <p:spPr>
          <a:xfrm>
            <a:off x="4340225" y="1892300"/>
            <a:ext cx="2558415" cy="4344035"/>
          </a:xfrm>
          <a:prstGeom prst="rect">
            <a:avLst/>
          </a:prstGeom>
        </p:spPr>
      </p:pic>
      <p:pic>
        <p:nvPicPr>
          <p:cNvPr id="5" name="Picture 4" descr="Screenshot_20210213-115024"/>
          <p:cNvPicPr>
            <a:picLocks noChangeAspect="1"/>
          </p:cNvPicPr>
          <p:nvPr/>
        </p:nvPicPr>
        <p:blipFill>
          <a:blip r:embed="rId3"/>
          <a:stretch>
            <a:fillRect/>
          </a:stretch>
        </p:blipFill>
        <p:spPr>
          <a:xfrm>
            <a:off x="7964170" y="1892935"/>
            <a:ext cx="2449195" cy="4343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847726"/>
            <a:ext cx="6190488" cy="933449"/>
          </a:xfrm>
        </p:spPr>
        <p:txBody>
          <a:bodyPr>
            <a:normAutofit/>
          </a:bodyPr>
          <a:lstStyle/>
          <a:p>
            <a:r>
              <a:rPr lang="en-IN" dirty="0"/>
              <a:t>Conclusion</a:t>
            </a:r>
            <a:endParaRPr lang="en-IN" dirty="0"/>
          </a:p>
        </p:txBody>
      </p:sp>
      <p:sp>
        <p:nvSpPr>
          <p:cNvPr id="4" name="Content Placeholder 3"/>
          <p:cNvSpPr>
            <a:spLocks noGrp="1"/>
          </p:cNvSpPr>
          <p:nvPr>
            <p:ph idx="1"/>
          </p:nvPr>
        </p:nvSpPr>
        <p:spPr>
          <a:xfrm>
            <a:off x="850391" y="1695451"/>
            <a:ext cx="9998583" cy="4772024"/>
          </a:xfrm>
        </p:spPr>
        <p:txBody>
          <a:bodyPr>
            <a:normAutofit/>
          </a:bodyPr>
          <a:lstStyle/>
          <a:p>
            <a:pPr marL="342900" indent="-342900" algn="just">
              <a:buFont typeface="Arial" panose="020B0604020202020204" pitchFamily="34" charset="0"/>
              <a:buChar char="•"/>
            </a:pPr>
            <a:r>
              <a:rPr lang="en-US" sz="2200" dirty="0">
                <a:effectLst/>
                <a:ea typeface="Times New Roman" panose="02020603050405020304" pitchFamily="18" charset="0"/>
              </a:rPr>
              <a:t>The conclusions of this study suggest that knowledge of specific domain improves the results. This Project has been implemented on </a:t>
            </a:r>
            <a:r>
              <a:rPr lang="en-IN" altLang="en-US" sz="2200" dirty="0">
                <a:effectLst/>
                <a:ea typeface="Times New Roman" panose="02020603050405020304" pitchFamily="18" charset="0"/>
              </a:rPr>
              <a:t>Android </a:t>
            </a:r>
            <a:r>
              <a:rPr lang="en-US" sz="2200" dirty="0">
                <a:effectLst/>
                <a:ea typeface="Times New Roman" panose="02020603050405020304" pitchFamily="18" charset="0"/>
              </a:rPr>
              <a:t> platform. Also, different attributes have been added to the project which will prove to be advantageous to the system. The requirements and specifications have been listed above. </a:t>
            </a:r>
            <a:endParaRPr lang="en-US" sz="2200" dirty="0">
              <a:effectLst/>
              <a:ea typeface="Times New Roman" panose="02020603050405020304" pitchFamily="18" charset="0"/>
            </a:endParaRPr>
          </a:p>
          <a:p>
            <a:pPr marL="342900" indent="-342900" algn="just">
              <a:buFont typeface="Arial" panose="020B0604020202020204" pitchFamily="34" charset="0"/>
              <a:buChar char="•"/>
            </a:pPr>
            <a:r>
              <a:rPr lang="en-US" sz="2200" dirty="0">
                <a:effectLst/>
                <a:ea typeface="Times New Roman" panose="02020603050405020304" pitchFamily="18" charset="0"/>
              </a:rPr>
              <a:t>This project is implemented using Android Studio with </a:t>
            </a:r>
            <a:r>
              <a:rPr lang="en-IN" altLang="en-US" sz="2200" dirty="0">
                <a:effectLst/>
                <a:ea typeface="Times New Roman" panose="02020603050405020304" pitchFamily="18" charset="0"/>
              </a:rPr>
              <a:t>xampp and sql</a:t>
            </a:r>
            <a:r>
              <a:rPr lang="en-US" sz="2200" dirty="0">
                <a:effectLst/>
                <a:ea typeface="Times New Roman" panose="02020603050405020304" pitchFamily="18" charset="0"/>
              </a:rPr>
              <a:t>. Using the GPS system, the application will automatically display the maps and routes to the different locations and also  </a:t>
            </a:r>
            <a:r>
              <a:rPr lang="en-IN" altLang="en-US" sz="2200" dirty="0">
                <a:effectLst/>
                <a:ea typeface="Times New Roman" panose="02020603050405020304" pitchFamily="18" charset="0"/>
              </a:rPr>
              <a:t>diplay the venue to user</a:t>
            </a:r>
            <a:r>
              <a:rPr lang="en-US" sz="2200" dirty="0">
                <a:effectLst/>
                <a:ea typeface="Times New Roman" panose="02020603050405020304" pitchFamily="18" charset="0"/>
              </a:rPr>
              <a:t> using client-server technology and forward it to the client device. </a:t>
            </a:r>
            <a:endParaRPr lang="en-US" sz="2200" dirty="0">
              <a:effectLst/>
              <a:ea typeface="Times New Roman" panose="02020603050405020304" pitchFamily="18" charset="0"/>
            </a:endParaRPr>
          </a:p>
          <a:p>
            <a:pPr marL="342900" indent="-342900" algn="just">
              <a:buFont typeface="Arial" panose="020B0604020202020204" pitchFamily="34" charset="0"/>
              <a:buChar char="•"/>
            </a:pPr>
            <a:r>
              <a:rPr lang="en-US" sz="2200" dirty="0">
                <a:effectLst/>
                <a:ea typeface="Times New Roman" panose="02020603050405020304" pitchFamily="18" charset="0"/>
              </a:rPr>
              <a:t>It uses basic measurements of distance between two locations and provides necessary details of each and every </a:t>
            </a:r>
            <a:r>
              <a:rPr lang="en-IN" altLang="en-US" sz="2200" dirty="0">
                <a:effectLst/>
                <a:ea typeface="Times New Roman" panose="02020603050405020304" pitchFamily="18" charset="0"/>
              </a:rPr>
              <a:t>venue</a:t>
            </a:r>
            <a:r>
              <a:rPr lang="en-US" sz="2200" dirty="0">
                <a:effectLst/>
                <a:ea typeface="Times New Roman" panose="02020603050405020304" pitchFamily="18" charset="0"/>
              </a:rPr>
              <a:t> </a:t>
            </a:r>
            <a:r>
              <a:rPr lang="en-IN" altLang="en-US" sz="2200" dirty="0">
                <a:effectLst/>
                <a:ea typeface="Times New Roman" panose="02020603050405020304" pitchFamily="18" charset="0"/>
              </a:rPr>
              <a:t>nearby </a:t>
            </a:r>
            <a:r>
              <a:rPr lang="en-US" sz="2200" dirty="0">
                <a:effectLst/>
                <a:ea typeface="Times New Roman" panose="02020603050405020304" pitchFamily="18" charset="0"/>
              </a:rPr>
              <a:t>people to </a:t>
            </a:r>
            <a:r>
              <a:rPr lang="en-IN" altLang="en-US" sz="2200" dirty="0">
                <a:effectLst/>
                <a:ea typeface="Times New Roman" panose="02020603050405020304" pitchFamily="18" charset="0"/>
              </a:rPr>
              <a:t>attend easily.</a:t>
            </a:r>
            <a:endParaRPr lang="en-US" sz="2200" dirty="0">
              <a:effectLst/>
              <a:ea typeface="Times New Roman" panose="02020603050405020304" pitchFamily="18" charset="0"/>
            </a:endParaRPr>
          </a:p>
          <a:p>
            <a:pPr marL="342900" indent="-342900">
              <a:buFont typeface="Arial" panose="020B0604020202020204" pitchFamily="34" charset="0"/>
              <a:buChar char="•"/>
            </a:pPr>
            <a:r>
              <a:rPr lang="en-IN" sz="2200" dirty="0"/>
              <a:t>To Enhance user experience ,we have used some deep learning algorithm to provide recommendations to users.</a:t>
            </a:r>
            <a:endParaRPr lang="en-IN" sz="2200"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847726"/>
            <a:ext cx="6190488" cy="933449"/>
          </a:xfrm>
        </p:spPr>
        <p:txBody>
          <a:bodyPr>
            <a:normAutofit/>
          </a:bodyPr>
          <a:lstStyle/>
          <a:p>
            <a:r>
              <a:rPr lang="en-IN" dirty="0"/>
              <a:t>Future Works</a:t>
            </a:r>
            <a:endParaRPr lang="en-IN" dirty="0"/>
          </a:p>
        </p:txBody>
      </p:sp>
      <p:sp>
        <p:nvSpPr>
          <p:cNvPr id="4" name="Content Placeholder 3"/>
          <p:cNvSpPr>
            <a:spLocks noGrp="1"/>
          </p:cNvSpPr>
          <p:nvPr>
            <p:ph idx="1"/>
          </p:nvPr>
        </p:nvSpPr>
        <p:spPr>
          <a:xfrm>
            <a:off x="850391" y="1876425"/>
            <a:ext cx="9998583" cy="4591050"/>
          </a:xfrm>
        </p:spPr>
        <p:txBody>
          <a:bodyPr>
            <a:norm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rPr>
              <a:t>In future there will be an implementation for </a:t>
            </a:r>
            <a:r>
              <a:rPr lang="en-IN" altLang="en-US" sz="2400" dirty="0">
                <a:solidFill>
                  <a:srgbClr val="222222"/>
                </a:solidFill>
                <a:effectLst/>
                <a:ea typeface="Times New Roman" panose="02020603050405020304" pitchFamily="18" charset="0"/>
              </a:rPr>
              <a:t>Notifying the user quickly,if any Liked event is organized nearby.So he/she may not miss the oppurtunity to attend the event.</a:t>
            </a:r>
            <a:endParaRPr lang="en-US" sz="2400" dirty="0">
              <a:solidFill>
                <a:srgbClr val="222222"/>
              </a:solidFill>
              <a:effectLst/>
              <a:ea typeface="Times New Roman" panose="02020603050405020304" pitchFamily="18" charset="0"/>
            </a:endParaRP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rPr>
              <a:t>There will be also </a:t>
            </a:r>
            <a:r>
              <a:rPr lang="en-IN" altLang="en-US" sz="2400" dirty="0">
                <a:solidFill>
                  <a:srgbClr val="222222"/>
                </a:solidFill>
                <a:effectLst/>
                <a:ea typeface="Times New Roman" panose="02020603050405020304" pitchFamily="18" charset="0"/>
              </a:rPr>
              <a:t>Options to search or find a event beyond user location.</a:t>
            </a:r>
            <a:endParaRPr lang="en-IN" sz="2400" dirty="0">
              <a:effectLst/>
              <a:ea typeface="Times New Roman" panose="02020603050405020304" pitchFamily="18" charset="0"/>
            </a:endParaRPr>
          </a:p>
          <a:p>
            <a:pPr marL="342900" indent="-342900">
              <a:buFont typeface="Arial" panose="020B0604020202020204" pitchFamily="34" charset="0"/>
              <a:buChar char="•"/>
            </a:pPr>
            <a:endParaRPr lang="en-IN" sz="2400"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847726"/>
            <a:ext cx="6190488" cy="933449"/>
          </a:xfrm>
        </p:spPr>
        <p:txBody>
          <a:bodyPr>
            <a:normAutofit/>
          </a:bodyPr>
          <a:lstStyle/>
          <a:p>
            <a:r>
              <a:rPr lang="en-IN" dirty="0"/>
              <a:t>References</a:t>
            </a:r>
            <a:endParaRPr lang="en-IN" dirty="0"/>
          </a:p>
        </p:txBody>
      </p:sp>
      <p:sp>
        <p:nvSpPr>
          <p:cNvPr id="4" name="Content Placeholder 3"/>
          <p:cNvSpPr>
            <a:spLocks noGrp="1"/>
          </p:cNvSpPr>
          <p:nvPr>
            <p:ph idx="1"/>
          </p:nvPr>
        </p:nvSpPr>
        <p:spPr>
          <a:xfrm>
            <a:off x="850391" y="1876425"/>
            <a:ext cx="9998583" cy="4591050"/>
          </a:xfrm>
        </p:spPr>
        <p:txBody>
          <a:bodyPr>
            <a:normAutofit/>
          </a:bodyPr>
          <a:lstStyle/>
          <a:p>
            <a:pPr marL="342900" indent="-342900" algn="just">
              <a:lnSpc>
                <a:spcPct val="100000"/>
              </a:lnSpc>
              <a:buFont typeface="Arial" panose="020B0604020202020204" pitchFamily="34" charset="0"/>
              <a:buChar char="•"/>
            </a:pPr>
            <a:r>
              <a:rPr lang="en-US" sz="2400">
                <a:effectLst/>
                <a:ea typeface="Times New Roman" panose="02020603050405020304" pitchFamily="18" charset="0"/>
              </a:rPr>
              <a:t>A. Q. Macedo, L. B. Marinho, and R. L. Santos, “Context-aware event recommendation in event-based social networks,” in Proceedings of RecSys ’15. New York, NY, USA: ACM, 2015, pp. 123– 130.	</a:t>
            </a:r>
            <a:endParaRPr lang="en-US" sz="2400">
              <a:effectLst/>
              <a:ea typeface="Times New Roman" panose="02020603050405020304" pitchFamily="18" charset="0"/>
            </a:endParaRPr>
          </a:p>
          <a:p>
            <a:pPr marL="342900" indent="-342900" algn="just">
              <a:lnSpc>
                <a:spcPct val="100000"/>
              </a:lnSpc>
              <a:buFont typeface="Arial" panose="020B0604020202020204" pitchFamily="34" charset="0"/>
              <a:buChar char="•"/>
            </a:pPr>
            <a:r>
              <a:rPr lang="en-US" sz="2400">
                <a:effectLst/>
                <a:ea typeface="Times New Roman" panose="02020603050405020304" pitchFamily="18" charset="0"/>
              </a:rPr>
              <a:t> Z. Qiao, P. Zhang, Y. Cao, C. Zhou, L. Guo, and B. Fang, “Combining heterogenous social and geographical information for event recommendation,” in Proceedings of AAAI Conference on Artificial Intelligence, July 27 -31., 2014, pp. 145–151.</a:t>
            </a:r>
            <a:endParaRPr lang="en-US" sz="2400">
              <a:effectLst/>
              <a:ea typeface="Times New Roman" panose="02020603050405020304" pitchFamily="18" charset="0"/>
            </a:endParaRPr>
          </a:p>
          <a:p>
            <a:pPr marL="342900" indent="-342900" algn="just">
              <a:lnSpc>
                <a:spcPct val="100000"/>
              </a:lnSpc>
              <a:buFont typeface="Arial" panose="020B0604020202020204" pitchFamily="34" charset="0"/>
              <a:buChar char="•"/>
            </a:pPr>
            <a:r>
              <a:rPr lang="en-US" sz="2400">
                <a:effectLst/>
                <a:ea typeface="Times New Roman" panose="02020603050405020304" pitchFamily="18" charset="0"/>
              </a:rPr>
              <a:t> Q. Yuan, G. Cong, and C.-Y. Lin, “COM: A Generative Model for Group Recommendation,” in Proceedings of KDD ’14. New York, NY, USA: ACM, 2014, pp. 163–172.</a:t>
            </a:r>
            <a:r>
              <a:rPr lang="en-US" sz="2400"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endParaRPr lang="en-IN" sz="2400"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847726"/>
            <a:ext cx="6190488" cy="933449"/>
          </a:xfrm>
        </p:spPr>
        <p:txBody>
          <a:bodyPr>
            <a:normAutofit/>
          </a:bodyPr>
          <a:lstStyle/>
          <a:p>
            <a:r>
              <a:rPr lang="en-IN" dirty="0"/>
              <a:t>References</a:t>
            </a:r>
            <a:endParaRPr lang="en-IN" dirty="0"/>
          </a:p>
        </p:txBody>
      </p:sp>
      <p:sp>
        <p:nvSpPr>
          <p:cNvPr id="4" name="Content Placeholder 3"/>
          <p:cNvSpPr>
            <a:spLocks noGrp="1"/>
          </p:cNvSpPr>
          <p:nvPr>
            <p:ph idx="1"/>
          </p:nvPr>
        </p:nvSpPr>
        <p:spPr>
          <a:xfrm>
            <a:off x="850391" y="1876425"/>
            <a:ext cx="9998583" cy="4591050"/>
          </a:xfrm>
        </p:spPr>
        <p:txBody>
          <a:bodyPr>
            <a:normAutofit fontScale="60000"/>
          </a:bodyPr>
          <a:lstStyle/>
          <a:p>
            <a:pPr marL="342900" indent="-342900" algn="just">
              <a:lnSpc>
                <a:spcPct val="100000"/>
              </a:lnSpc>
              <a:buFont typeface="Arial" panose="020B0604020202020204" pitchFamily="34" charset="0"/>
              <a:buChar char="•"/>
            </a:pPr>
            <a:r>
              <a:rPr lang="en-US" sz="4000">
                <a:effectLst/>
                <a:ea typeface="Times New Roman" panose="02020603050405020304" pitchFamily="18" charset="0"/>
              </a:rPr>
              <a:t>W. Zhang, J. Wang, and W. Feng, “Combining latent factor model with location features for event-based group recommendation,” in Proceedings of KDD ’13. New York, NY, USA: ACM, 2013, pp. 910–918.</a:t>
            </a:r>
            <a:endParaRPr lang="en-US" sz="4000">
              <a:effectLst/>
              <a:ea typeface="Times New Roman" panose="02020603050405020304" pitchFamily="18" charset="0"/>
            </a:endParaRPr>
          </a:p>
          <a:p>
            <a:pPr marL="342900" indent="-342900" algn="just">
              <a:lnSpc>
                <a:spcPct val="100000"/>
              </a:lnSpc>
              <a:buFont typeface="Arial" panose="020B0604020202020204" pitchFamily="34" charset="0"/>
              <a:buChar char="•"/>
            </a:pPr>
            <a:r>
              <a:rPr lang="en-US" sz="4000">
                <a:effectLst/>
                <a:ea typeface="Times New Roman" panose="02020603050405020304" pitchFamily="18" charset="0"/>
              </a:rPr>
              <a:t>X. Liu, Q. He, Y. Tian, W.-C. Lee, J. McPherson, and J. Han, “Event-based social networks: Linking the online and offline social worlds,” in Proceedings of KDD ’12. New York, NY, USA: ACM, 2012, pp. 1032–1040.</a:t>
            </a:r>
            <a:endParaRPr lang="en-US" sz="4000">
              <a:effectLst/>
              <a:ea typeface="Times New Roman" panose="02020603050405020304" pitchFamily="18" charset="0"/>
            </a:endParaRPr>
          </a:p>
          <a:p>
            <a:pPr marL="342900" indent="-342900" algn="just">
              <a:lnSpc>
                <a:spcPct val="100000"/>
              </a:lnSpc>
              <a:buFont typeface="Arial" panose="020B0604020202020204" pitchFamily="34" charset="0"/>
              <a:buChar char="•"/>
            </a:pPr>
            <a:r>
              <a:rPr lang="en-US" sz="4000">
                <a:effectLst/>
                <a:ea typeface="Times New Roman" panose="02020603050405020304" pitchFamily="18" charset="0"/>
              </a:rPr>
              <a:t> S. Purushotham and C.-C. J. Kuo, “Personalized group recommender systems for location- and event-based social networks,” ACM Trans. Spatial Algorithms Syst., vol. 2, no. 4, pp. 16:1–16:29, Nov. 2016.</a:t>
            </a:r>
            <a:endParaRPr lang="en-US" sz="4000">
              <a:effectLst/>
              <a:ea typeface="Times New Roman" panose="02020603050405020304" pitchFamily="18" charset="0"/>
            </a:endParaRPr>
          </a:p>
          <a:p>
            <a:pPr marL="342900" indent="-342900" algn="just">
              <a:lnSpc>
                <a:spcPct val="150000"/>
              </a:lnSpc>
              <a:buFont typeface="Arial" panose="020B0604020202020204" pitchFamily="34" charset="0"/>
              <a:buChar char="•"/>
            </a:pPr>
            <a:endParaRPr lang="en-IN" sz="2400" dirty="0">
              <a:effectLst/>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endParaRPr lang="en-IN" dirty="0"/>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847726"/>
            <a:ext cx="6190488" cy="933449"/>
          </a:xfrm>
        </p:spPr>
        <p:txBody>
          <a:bodyPr>
            <a:normAutofit/>
          </a:bodyPr>
          <a:lstStyle/>
          <a:p>
            <a:r>
              <a:rPr lang="en-IN" dirty="0"/>
              <a:t>References</a:t>
            </a:r>
            <a:endParaRPr lang="en-IN" dirty="0"/>
          </a:p>
        </p:txBody>
      </p:sp>
      <p:sp>
        <p:nvSpPr>
          <p:cNvPr id="4" name="Content Placeholder 3"/>
          <p:cNvSpPr>
            <a:spLocks noGrp="1"/>
          </p:cNvSpPr>
          <p:nvPr>
            <p:ph idx="1"/>
          </p:nvPr>
        </p:nvSpPr>
        <p:spPr>
          <a:xfrm>
            <a:off x="850391" y="1876425"/>
            <a:ext cx="9998583" cy="4591050"/>
          </a:xfrm>
        </p:spPr>
        <p:txBody>
          <a:bodyPr>
            <a:noAutofit/>
          </a:bodyPr>
          <a:lstStyle/>
          <a:p>
            <a:pPr marL="285750" indent="-285750" algn="just">
              <a:lnSpc>
                <a:spcPct val="100000"/>
              </a:lnSpc>
              <a:buFont typeface="Arial" panose="020B0604020202020204" pitchFamily="34" charset="0"/>
              <a:buChar char="•"/>
            </a:pPr>
            <a:r>
              <a:rPr lang="en-US" sz="2400">
                <a:effectLst/>
                <a:ea typeface="Times New Roman" panose="02020603050405020304" pitchFamily="18" charset="0"/>
              </a:rPr>
              <a:t>P. Lops, M. De Gemmis, and G. Semeraro, “Content-based recommender systems: State of the art and trends,” in Recommender handbook. Springer, 2011, pp. 73–105.</a:t>
            </a:r>
            <a:endParaRPr lang="en-US" sz="2400">
              <a:effectLst/>
              <a:ea typeface="Times New Roman" panose="02020603050405020304" pitchFamily="18" charset="0"/>
            </a:endParaRPr>
          </a:p>
          <a:p>
            <a:pPr marL="285750" indent="-285750" algn="just">
              <a:lnSpc>
                <a:spcPct val="100000"/>
              </a:lnSpc>
              <a:buFont typeface="Arial" panose="020B0604020202020204" pitchFamily="34" charset="0"/>
              <a:buChar char="•"/>
            </a:pPr>
            <a:r>
              <a:rPr lang="en-US" sz="2400">
                <a:effectLst/>
                <a:ea typeface="Times New Roman" panose="02020603050405020304" pitchFamily="18" charset="0"/>
              </a:rPr>
              <a:t>A. Mnih and R. R. Salakhutdinov, “Probabilistic matrix factorization,” in Procedings of NIPS ’08, 2008, pp. 1257–1264.</a:t>
            </a:r>
            <a:endParaRPr lang="en-US" sz="2400">
              <a:effectLst/>
              <a:ea typeface="Times New Roman" panose="02020603050405020304" pitchFamily="18" charset="0"/>
            </a:endParaRPr>
          </a:p>
          <a:p>
            <a:pPr marL="285750" indent="-285750" algn="just">
              <a:lnSpc>
                <a:spcPct val="100000"/>
              </a:lnSpc>
              <a:buFont typeface="Arial" panose="020B0604020202020204" pitchFamily="34" charset="0"/>
              <a:buChar char="•"/>
            </a:pPr>
            <a:r>
              <a:rPr lang="en-US" sz="2400">
                <a:effectLst/>
                <a:ea typeface="Times New Roman" panose="02020603050405020304" pitchFamily="18" charset="0"/>
              </a:rPr>
              <a:t>B. Liu, H. Xiong, S. Papadimitriou, Y. Fu, and Z. Yao, “A general geographical probabilistic factor model for point of interest recommendation,” IEEE Transactions on Knowledge and Data Engineering, vol. 27, no. 5, pp. 1167–1179, May 2015.</a:t>
            </a:r>
            <a:endParaRPr lang="en-US" sz="2400">
              <a:effectLst/>
              <a:ea typeface="Times New Roman" panose="02020603050405020304" pitchFamily="18" charset="0"/>
            </a:endParaRPr>
          </a:p>
          <a:p>
            <a:pPr marL="285750" indent="-285750" algn="just">
              <a:lnSpc>
                <a:spcPct val="100000"/>
              </a:lnSpc>
              <a:buFont typeface="Arial" panose="020B0604020202020204" pitchFamily="34" charset="0"/>
              <a:buChar char="•"/>
            </a:pPr>
            <a:r>
              <a:rPr lang="en-US" sz="2400">
                <a:effectLst/>
                <a:ea typeface="Times New Roman" panose="02020603050405020304" pitchFamily="18" charset="0"/>
              </a:rPr>
              <a:t>H. Yin, X. Zhou, B. Cui, H. Wang, K. Zheng, and Q. V. Nguyen, “Adapting to user interest drift for poi recommendation,” IEEE Transactions on Knowledge and Data Engineering, vol. 28, no. 10, pp. 2566–2581, Oct. 2016.</a:t>
            </a:r>
            <a:endParaRPr lang="en-US" sz="2400">
              <a:effectLst/>
              <a:ea typeface="Times New Roman" panose="02020603050405020304" pitchFamily="18" charset="0"/>
            </a:endParaRPr>
          </a:p>
        </p:txBody>
      </p:sp>
      <p:sp>
        <p:nvSpPr>
          <p:cNvPr id="6" name="Footer Placeholder 5"/>
          <p:cNvSpPr>
            <a:spLocks noGrp="1"/>
          </p:cNvSpPr>
          <p:nvPr>
            <p:ph type="ftr" sz="quarter" idx="11"/>
          </p:nvPr>
        </p:nvSpPr>
        <p:spPr/>
        <p:txBody>
          <a:bodyPr/>
          <a:lstStyle/>
          <a:p>
            <a:endParaRPr lang="en-US" dirty="0"/>
          </a:p>
          <a:p>
            <a:endParaRPr lang="en-US" dirty="0"/>
          </a:p>
          <a:p>
            <a:r>
              <a:rPr lang="en-IN" altLang="en-US" dirty="0">
                <a:sym typeface="+mn-ea"/>
              </a:rPr>
              <a:t>Venue Recommendation application</a:t>
            </a:r>
            <a:endParaRPr lang="en-IN" alt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276953" y="1700303"/>
            <a:ext cx="4640112" cy="1514534"/>
          </a:xfrm>
        </p:spPr>
        <p:txBody>
          <a:bodyPr/>
          <a:lstStyle/>
          <a:p>
            <a:pPr algn="l"/>
            <a:r>
              <a:rPr lang="en-US" dirty="0"/>
              <a:t>T</a:t>
            </a:r>
            <a:r>
              <a:rPr lang="en-IN" altLang="en-US" dirty="0"/>
              <a:t>H</a:t>
            </a:r>
            <a:r>
              <a:rPr lang="en-US" dirty="0"/>
              <a:t>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7"/>
            <a:ext cx="6190488" cy="803783"/>
          </a:xfrm>
        </p:spPr>
        <p:txBody>
          <a:bodyPr>
            <a:normAutofit fontScale="90000"/>
          </a:bodyPr>
          <a:lstStyle/>
          <a:p>
            <a:r>
              <a:rPr lang="en-IN" dirty="0"/>
              <a:t>Literature Survey</a:t>
            </a:r>
            <a:endParaRPr lang="en-IN" dirty="0"/>
          </a:p>
        </p:txBody>
      </p:sp>
      <p:graphicFrame>
        <p:nvGraphicFramePr>
          <p:cNvPr id="2" name="Table 4"/>
          <p:cNvGraphicFramePr>
            <a:graphicFrameLocks noGrp="1"/>
          </p:cNvGraphicFramePr>
          <p:nvPr>
            <p:ph idx="1"/>
          </p:nvPr>
        </p:nvGraphicFramePr>
        <p:xfrm>
          <a:off x="844550" y="1850821"/>
          <a:ext cx="10502901" cy="4365194"/>
        </p:xfrm>
        <a:graphic>
          <a:graphicData uri="http://schemas.openxmlformats.org/drawingml/2006/table">
            <a:tbl>
              <a:tblPr firstRow="1" bandRow="1">
                <a:tableStyleId>{5C22544A-7EE6-4342-B048-85BDC9FD1C3A}</a:tableStyleId>
              </a:tblPr>
              <a:tblGrid>
                <a:gridCol w="3117850"/>
                <a:gridCol w="2295525"/>
                <a:gridCol w="5089526"/>
              </a:tblGrid>
              <a:tr h="616154">
                <a:tc>
                  <a:txBody>
                    <a:bodyPr/>
                    <a:lstStyle/>
                    <a:p>
                      <a:pPr algn="ctr"/>
                      <a:r>
                        <a:rPr lang="en-IN" sz="3200" dirty="0"/>
                        <a:t>TITLE</a:t>
                      </a:r>
                      <a:endParaRPr lang="en-IN" sz="3200" dirty="0"/>
                    </a:p>
                  </a:txBody>
                  <a:tcPr/>
                </a:tc>
                <a:tc>
                  <a:txBody>
                    <a:bodyPr/>
                    <a:lstStyle/>
                    <a:p>
                      <a:pPr algn="ctr"/>
                      <a:r>
                        <a:rPr lang="en-IN" sz="3200" dirty="0"/>
                        <a:t>AUTHORS</a:t>
                      </a:r>
                      <a:endParaRPr lang="en-IN" sz="3200" dirty="0"/>
                    </a:p>
                  </a:txBody>
                  <a:tcPr/>
                </a:tc>
                <a:tc>
                  <a:txBody>
                    <a:bodyPr/>
                    <a:lstStyle/>
                    <a:p>
                      <a:pPr algn="ctr"/>
                      <a:r>
                        <a:rPr lang="en-IN" sz="3200" dirty="0"/>
                        <a:t>Discription</a:t>
                      </a:r>
                      <a:endParaRPr lang="en-IN" sz="3200" dirty="0"/>
                    </a:p>
                  </a:txBody>
                  <a:tcPr/>
                </a:tc>
              </a:tr>
              <a:tr h="1699158">
                <a:tc>
                  <a:txBody>
                    <a:bodyPr/>
                    <a:lstStyle/>
                    <a:p>
                      <a:r>
                        <a:rPr lang="en-US" sz="1800" kern="1200" dirty="0">
                          <a:solidFill>
                            <a:schemeClr val="dk1"/>
                          </a:solidFill>
                          <a:effectLst/>
                          <a:latin typeface="+mn-lt"/>
                          <a:ea typeface="+mn-ea"/>
                          <a:cs typeface="+mn-cs"/>
                        </a:rPr>
                        <a:t>Event-based Social Networks: Linking the Online and Offline Social Worlds</a:t>
                      </a:r>
                      <a:endParaRPr lang="en-US" sz="1800" kern="1200" dirty="0">
                        <a:solidFill>
                          <a:schemeClr val="dk1"/>
                        </a:solidFill>
                        <a:effectLst/>
                        <a:latin typeface="+mn-lt"/>
                        <a:ea typeface="+mn-ea"/>
                        <a:cs typeface="+mn-cs"/>
                      </a:endParaRPr>
                    </a:p>
                  </a:txBody>
                  <a:tcPr/>
                </a:tc>
                <a:tc>
                  <a:txBody>
                    <a:bodyPr/>
                    <a:lstStyle/>
                    <a:p>
                      <a:r>
                        <a:rPr lang="en-US" sz="1800" kern="1200" dirty="0">
                          <a:solidFill>
                            <a:schemeClr val="dk1"/>
                          </a:solidFill>
                          <a:effectLst/>
                          <a:latin typeface="+mn-lt"/>
                          <a:ea typeface="+mn-ea"/>
                          <a:cs typeface="+mn-cs"/>
                        </a:rPr>
                        <a:t>Xingjie Liu, Qi Hey, Yuanyuan Tiany, </a:t>
                      </a:r>
                      <a:endParaRPr lang="en-US" sz="1800" kern="1200" dirty="0">
                        <a:solidFill>
                          <a:schemeClr val="dk1"/>
                        </a:solidFill>
                        <a:effectLst/>
                        <a:latin typeface="+mn-lt"/>
                        <a:ea typeface="+mn-ea"/>
                        <a:cs typeface="+mn-cs"/>
                      </a:endParaRPr>
                    </a:p>
                  </a:txBody>
                  <a:tcPr/>
                </a:tc>
                <a:tc>
                  <a:txBody>
                    <a:bodyPr/>
                    <a:lstStyle/>
                    <a:p>
                      <a:pPr algn="just"/>
                      <a:r>
                        <a:rPr lang="en-US" sz="1800" kern="1200" dirty="0">
                          <a:solidFill>
                            <a:schemeClr val="dk1"/>
                          </a:solidFill>
                          <a:effectLst/>
                          <a:latin typeface="+mn-lt"/>
                          <a:ea typeface="+mn-ea"/>
                          <a:cs typeface="+mn-cs"/>
                        </a:rPr>
                        <a:t>Conventional online social networks, EBSNs provide an online virtual world where users exchange thoughts and share experiences.</a:t>
                      </a:r>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In Meet up, users may share comments, photos and event plans with members in the same online social groups</a:t>
                      </a:r>
                      <a:endParaRPr lang="en-US" sz="1800" kern="1200" dirty="0">
                        <a:solidFill>
                          <a:schemeClr val="dk1"/>
                        </a:solidFill>
                        <a:effectLst/>
                        <a:latin typeface="+mn-lt"/>
                        <a:ea typeface="+mn-ea"/>
                        <a:cs typeface="+mn-cs"/>
                      </a:endParaRPr>
                    </a:p>
                  </a:txBody>
                  <a:tcPr/>
                </a:tc>
              </a:tr>
              <a:tr h="1467454">
                <a:tc>
                  <a:txBody>
                    <a:bodyPr/>
                    <a:lstStyle/>
                    <a:p>
                      <a:r>
                        <a:rPr lang="en-US" sz="1800" kern="1200" dirty="0">
                          <a:solidFill>
                            <a:schemeClr val="dk1"/>
                          </a:solidFill>
                          <a:effectLst/>
                          <a:latin typeface="+mn-lt"/>
                          <a:ea typeface="+mn-ea"/>
                          <a:cs typeface="+mn-cs"/>
                        </a:rPr>
                        <a:t>Probabilistic Matrix Factorization</a:t>
                      </a:r>
                      <a:endParaRPr lang="en-US" sz="1800" kern="1200" dirty="0">
                        <a:solidFill>
                          <a:schemeClr val="dk1"/>
                        </a:solidFill>
                        <a:effectLst/>
                        <a:latin typeface="+mn-lt"/>
                        <a:ea typeface="+mn-ea"/>
                        <a:cs typeface="+mn-cs"/>
                      </a:endParaRPr>
                    </a:p>
                  </a:txBody>
                  <a:tcPr/>
                </a:tc>
                <a:tc>
                  <a:txBody>
                    <a:bodyPr/>
                    <a:lstStyle/>
                    <a:p>
                      <a:r>
                        <a:rPr lang="en-IN"/>
                        <a:t>Ruslan Salakhutdinov, Andriy Mnih</a:t>
                      </a:r>
                      <a:endParaRPr lang="en-IN"/>
                    </a:p>
                  </a:txBody>
                  <a:tcPr/>
                </a:tc>
                <a:tc>
                  <a:txBody>
                    <a:bodyPr/>
                    <a:lstStyle/>
                    <a:p>
                      <a:pPr algn="just"/>
                      <a:r>
                        <a:rPr lang="en-US" sz="1800" kern="1200" dirty="0">
                          <a:solidFill>
                            <a:schemeClr val="dk1"/>
                          </a:solidFill>
                          <a:effectLst/>
                          <a:latin typeface="+mn-lt"/>
                          <a:ea typeface="+mn-ea"/>
                          <a:cs typeface="+mn-cs"/>
                        </a:rPr>
                        <a:t>Constrained version of the PMF model that is based on the assumption that users who have rated similar sets of movies are likely to have similar preferences.</a:t>
                      </a:r>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When the predictions of multiple PMF models are linearly combined with the predictions of Restricted Boltzmann Machines models, we achieve an error rate of 0.8861, that is nearly 7% better than the score of Netﬂix’s own system</a:t>
                      </a:r>
                      <a:r>
                        <a:rPr lang="en-IN" altLang="en-US" sz="1800" kern="1200" dirty="0">
                          <a:solidFill>
                            <a:schemeClr val="dk1"/>
                          </a:solidFill>
                          <a:effectLst/>
                          <a:latin typeface="+mn-lt"/>
                          <a:ea typeface="+mn-ea"/>
                          <a:cs typeface="+mn-cs"/>
                        </a:rPr>
                        <a:t>.</a:t>
                      </a:r>
                      <a:endParaRPr lang="en-IN" altLang="en-US" sz="1800" kern="1200" dirty="0">
                        <a:solidFill>
                          <a:schemeClr val="dk1"/>
                        </a:solidFill>
                        <a:effectLst/>
                        <a:latin typeface="+mn-lt"/>
                        <a:ea typeface="+mn-ea"/>
                        <a:cs typeface="+mn-cs"/>
                      </a:endParaRPr>
                    </a:p>
                  </a:txBody>
                  <a:tcPr/>
                </a:tc>
              </a:tr>
            </a:tbl>
          </a:graphicData>
        </a:graphic>
      </p:graphicFrame>
      <p:sp>
        <p:nvSpPr>
          <p:cNvPr id="6" name="Footer Placeholder 5"/>
          <p:cNvSpPr>
            <a:spLocks noGrp="1"/>
          </p:cNvSpPr>
          <p:nvPr>
            <p:ph type="ftr" sz="quarter" idx="11"/>
          </p:nvPr>
        </p:nvSpPr>
        <p:spPr/>
        <p:txBody>
          <a:bodyPr/>
          <a:lstStyle/>
          <a:p>
            <a:endParaRPr lang="en-US" dirty="0"/>
          </a:p>
          <a:p>
            <a:r>
              <a:rPr lang="en-IN" altLang="en-US" dirty="0">
                <a:sym typeface="+mn-ea"/>
              </a:rPr>
              <a:t>Venue Recommendation application</a:t>
            </a:r>
            <a:endParaRPr lang="en-IN" alt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7"/>
            <a:ext cx="6190488" cy="803783"/>
          </a:xfrm>
        </p:spPr>
        <p:txBody>
          <a:bodyPr>
            <a:normAutofit fontScale="90000"/>
          </a:bodyPr>
          <a:lstStyle/>
          <a:p>
            <a:r>
              <a:rPr lang="en-IN" dirty="0"/>
              <a:t>Literature Survey</a:t>
            </a:r>
            <a:endParaRPr lang="en-IN" dirty="0"/>
          </a:p>
        </p:txBody>
      </p:sp>
      <p:graphicFrame>
        <p:nvGraphicFramePr>
          <p:cNvPr id="2" name="Table 4"/>
          <p:cNvGraphicFramePr>
            <a:graphicFrameLocks noGrp="1"/>
          </p:cNvGraphicFramePr>
          <p:nvPr>
            <p:ph idx="1"/>
          </p:nvPr>
        </p:nvGraphicFramePr>
        <p:xfrm>
          <a:off x="844550" y="1850820"/>
          <a:ext cx="10502901" cy="4188293"/>
        </p:xfrm>
        <a:graphic>
          <a:graphicData uri="http://schemas.openxmlformats.org/drawingml/2006/table">
            <a:tbl>
              <a:tblPr firstRow="1" bandRow="1">
                <a:tableStyleId>{5C22544A-7EE6-4342-B048-85BDC9FD1C3A}</a:tableStyleId>
              </a:tblPr>
              <a:tblGrid>
                <a:gridCol w="3089275"/>
                <a:gridCol w="2562225"/>
                <a:gridCol w="4851401"/>
              </a:tblGrid>
              <a:tr h="615090">
                <a:tc>
                  <a:txBody>
                    <a:bodyPr/>
                    <a:lstStyle/>
                    <a:p>
                      <a:pPr algn="ctr"/>
                      <a:r>
                        <a:rPr lang="en-IN" sz="3200" dirty="0"/>
                        <a:t>TITLE</a:t>
                      </a:r>
                      <a:endParaRPr lang="en-IN" sz="3200" dirty="0"/>
                    </a:p>
                  </a:txBody>
                  <a:tcPr/>
                </a:tc>
                <a:tc>
                  <a:txBody>
                    <a:bodyPr/>
                    <a:lstStyle/>
                    <a:p>
                      <a:pPr algn="ctr"/>
                      <a:r>
                        <a:rPr lang="en-IN" sz="3200" dirty="0"/>
                        <a:t>AUTHORS</a:t>
                      </a:r>
                      <a:endParaRPr lang="en-IN" sz="3200" dirty="0"/>
                    </a:p>
                  </a:txBody>
                  <a:tcPr/>
                </a:tc>
                <a:tc>
                  <a:txBody>
                    <a:bodyPr/>
                    <a:lstStyle/>
                    <a:p>
                      <a:pPr algn="ctr"/>
                      <a:r>
                        <a:rPr lang="en-IN" sz="3200" dirty="0">
                          <a:sym typeface="+mn-ea"/>
                        </a:rPr>
                        <a:t>Discription</a:t>
                      </a:r>
                      <a:endParaRPr lang="en-IN" sz="3200" dirty="0"/>
                    </a:p>
                  </a:txBody>
                  <a:tcPr/>
                </a:tc>
              </a:tr>
              <a:tr h="1937067">
                <a:tc>
                  <a:txBody>
                    <a:bodyPr/>
                    <a:lstStyle/>
                    <a:p>
                      <a:r>
                        <a:rPr lang="en-US" sz="1800" kern="1200" dirty="0">
                          <a:solidFill>
                            <a:schemeClr val="dk1"/>
                          </a:solidFill>
                          <a:effectLst/>
                          <a:latin typeface="+mn-lt"/>
                          <a:ea typeface="+mn-ea"/>
                          <a:cs typeface="+mn-cs"/>
                        </a:rPr>
                        <a:t>Content-based Recommender Systems: State of the Art and Trends</a:t>
                      </a:r>
                      <a:endParaRPr lang="en-US" sz="1800" kern="1200" dirty="0">
                        <a:solidFill>
                          <a:schemeClr val="dk1"/>
                        </a:solidFill>
                        <a:effectLst/>
                        <a:latin typeface="+mn-lt"/>
                        <a:ea typeface="+mn-ea"/>
                        <a:cs typeface="+mn-cs"/>
                      </a:endParaRPr>
                    </a:p>
                  </a:txBody>
                  <a:tcPr/>
                </a:tc>
                <a:tc>
                  <a:txBody>
                    <a:bodyPr/>
                    <a:lstStyle/>
                    <a:p>
                      <a:r>
                        <a:rPr lang="en-US" sz="1800" kern="1200" dirty="0">
                          <a:solidFill>
                            <a:schemeClr val="dk1"/>
                          </a:solidFill>
                          <a:effectLst/>
                          <a:latin typeface="+mn-lt"/>
                          <a:ea typeface="+mn-ea"/>
                          <a:cs typeface="+mn-cs"/>
                        </a:rPr>
                        <a:t>Pasquale Lops, Marco de Gemmis</a:t>
                      </a:r>
                      <a:endParaRPr lang="en-US" sz="1800" kern="1200" dirty="0">
                        <a:solidFill>
                          <a:schemeClr val="dk1"/>
                        </a:solidFill>
                        <a:effectLst/>
                        <a:latin typeface="+mn-lt"/>
                        <a:ea typeface="+mn-ea"/>
                        <a:cs typeface="+mn-cs"/>
                      </a:endParaRPr>
                    </a:p>
                  </a:txBody>
                  <a:tcPr/>
                </a:tc>
                <a:tc>
                  <a:txBody>
                    <a:bodyPr/>
                    <a:lstStyle/>
                    <a:p>
                      <a:pPr algn="just"/>
                      <a:r>
                        <a:rPr lang="en-US" sz="1800" kern="1200" dirty="0">
                          <a:solidFill>
                            <a:schemeClr val="dk1"/>
                          </a:solidFill>
                          <a:effectLst/>
                          <a:latin typeface="+mn-lt"/>
                          <a:ea typeface="+mn-ea"/>
                          <a:cs typeface="+mn-cs"/>
                        </a:rPr>
                        <a:t>Content-based recommendation systems try to recommend items similar to those a given user has liked in the past.</a:t>
                      </a:r>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Content-based recommenders are capable of recommending items not yet rated by an user.</a:t>
                      </a:r>
                      <a:endParaRPr lang="en-US" sz="1800" kern="1200" dirty="0">
                        <a:solidFill>
                          <a:schemeClr val="dk1"/>
                        </a:solidFill>
                        <a:effectLst/>
                        <a:latin typeface="+mn-lt"/>
                        <a:ea typeface="+mn-ea"/>
                        <a:cs typeface="+mn-cs"/>
                      </a:endParaRPr>
                    </a:p>
                  </a:txBody>
                  <a:tcPr/>
                </a:tc>
              </a:tr>
              <a:tr h="1636136">
                <a:tc>
                  <a:txBody>
                    <a:bodyPr/>
                    <a:lstStyle/>
                    <a:p>
                      <a:r>
                        <a:rPr lang="en-US" sz="1800" kern="1200" dirty="0">
                          <a:solidFill>
                            <a:schemeClr val="dk1"/>
                          </a:solidFill>
                          <a:effectLst/>
                          <a:latin typeface="+mn-lt"/>
                          <a:ea typeface="+mn-ea"/>
                          <a:cs typeface="+mn-cs"/>
                        </a:rPr>
                        <a:t>Social Recommendation with Cross-Domain Transferable Knowledge</a:t>
                      </a:r>
                      <a:endParaRPr lang="en-US" sz="1800" kern="1200" dirty="0">
                        <a:solidFill>
                          <a:schemeClr val="dk1"/>
                        </a:solidFill>
                        <a:effectLst/>
                        <a:latin typeface="+mn-lt"/>
                        <a:ea typeface="+mn-ea"/>
                        <a:cs typeface="+mn-cs"/>
                      </a:endParaRPr>
                    </a:p>
                  </a:txBody>
                  <a:tcPr/>
                </a:tc>
                <a:tc>
                  <a:txBody>
                    <a:bodyPr/>
                    <a:lstStyle/>
                    <a:p>
                      <a:pPr algn="l"/>
                      <a:r>
                        <a:rPr lang="en-US" sz="1800" dirty="0">
                          <a:effectLst/>
                          <a:sym typeface="+mn-ea"/>
                        </a:rPr>
                        <a:t>Meng Jiang, Peng Cui, Xumin Chen, Fei Wang, Wenwu Zhu</a:t>
                      </a:r>
                      <a:endParaRPr lang="en-IN" dirty="0"/>
                    </a:p>
                  </a:txBody>
                  <a:tcPr/>
                </a:tc>
                <a:tc>
                  <a:txBody>
                    <a:bodyPr/>
                    <a:lstStyle/>
                    <a:p>
                      <a:pPr algn="just"/>
                      <a:r>
                        <a:rPr lang="en-US" sz="1800" kern="1200" dirty="0">
                          <a:solidFill>
                            <a:schemeClr val="dk1"/>
                          </a:solidFill>
                          <a:effectLst/>
                          <a:latin typeface="+mn-lt"/>
                          <a:ea typeface="+mn-ea"/>
                          <a:cs typeface="+mn-cs"/>
                        </a:rPr>
                        <a:t>Various factors of item transferability, including popularity and behavioral consistency, are determined.</a:t>
                      </a:r>
                      <a:endParaRPr lang="en-US" sz="1800" kern="1200" dirty="0">
                        <a:solidFill>
                          <a:schemeClr val="dk1"/>
                        </a:solidFill>
                        <a:effectLst/>
                        <a:latin typeface="+mn-lt"/>
                        <a:ea typeface="+mn-ea"/>
                        <a:cs typeface="+mn-cs"/>
                      </a:endParaRPr>
                    </a:p>
                    <a:p>
                      <a:pPr algn="just"/>
                      <a:r>
                        <a:rPr lang="en-US" sz="1800" kern="1200" dirty="0">
                          <a:solidFill>
                            <a:schemeClr val="dk1"/>
                          </a:solidFill>
                          <a:effectLst/>
                          <a:latin typeface="+mn-lt"/>
                          <a:ea typeface="+mn-ea"/>
                          <a:cs typeface="+mn-cs"/>
                        </a:rPr>
                        <a:t>Extensive experimentation on a large real social dataset demonstrates that HRW produces signiﬁcantly superior recommendations for web posts on social networks.</a:t>
                      </a:r>
                      <a:endParaRPr lang="en-US" sz="1800" kern="1200" dirty="0">
                        <a:solidFill>
                          <a:schemeClr val="dk1"/>
                        </a:solidFill>
                        <a:effectLst/>
                        <a:latin typeface="+mn-lt"/>
                        <a:ea typeface="+mn-ea"/>
                        <a:cs typeface="+mn-cs"/>
                      </a:endParaRPr>
                    </a:p>
                  </a:txBody>
                  <a:tcPr/>
                </a:tc>
              </a:tr>
            </a:tbl>
          </a:graphicData>
        </a:graphic>
      </p:graphicFrame>
      <p:sp>
        <p:nvSpPr>
          <p:cNvPr id="6" name="Footer Placeholder 5"/>
          <p:cNvSpPr>
            <a:spLocks noGrp="1"/>
          </p:cNvSpPr>
          <p:nvPr>
            <p:ph type="ftr" sz="quarter" idx="11"/>
          </p:nvPr>
        </p:nvSpPr>
        <p:spPr/>
        <p:txBody>
          <a:bodyPr/>
          <a:lstStyle/>
          <a:p>
            <a:endParaRPr lang="en-US" dirty="0"/>
          </a:p>
          <a:p>
            <a:r>
              <a:rPr lang="en-IN" altLang="en-US" dirty="0">
                <a:sym typeface="+mn-ea"/>
              </a:rPr>
              <a:t>Venue Recommendation application</a:t>
            </a:r>
            <a:endParaRPr lang="en-IN" alt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7"/>
            <a:ext cx="6190488" cy="890009"/>
          </a:xfrm>
        </p:spPr>
        <p:txBody>
          <a:bodyPr>
            <a:normAutofit fontScale="90000"/>
          </a:bodyPr>
          <a:lstStyle/>
          <a:p>
            <a:r>
              <a:rPr lang="en-IN" dirty="0"/>
              <a:t>Problem Statement</a:t>
            </a:r>
            <a:endParaRPr lang="en-IN" dirty="0"/>
          </a:p>
        </p:txBody>
      </p:sp>
      <p:sp>
        <p:nvSpPr>
          <p:cNvPr id="4" name="Content Placeholder 3"/>
          <p:cNvSpPr>
            <a:spLocks noGrp="1"/>
          </p:cNvSpPr>
          <p:nvPr>
            <p:ph idx="1"/>
          </p:nvPr>
        </p:nvSpPr>
        <p:spPr>
          <a:xfrm>
            <a:off x="850392" y="1973179"/>
            <a:ext cx="10420791" cy="4199021"/>
          </a:xfrm>
        </p:spPr>
        <p:txBody>
          <a:bodyPr>
            <a:normAutofit lnSpcReduction="10000"/>
          </a:bodyPr>
          <a:lstStyle/>
          <a:p>
            <a:pPr algn="l">
              <a:buNone/>
            </a:pPr>
            <a:r>
              <a:rPr lang="en-IN" altLang="en-US" sz="2800" dirty="0" smtClean="0">
                <a:sym typeface="+mn-ea"/>
              </a:rPr>
              <a:t>There are many Event recommendation application like Meetup.com,Letsgather,etc,.All this application works around a fixed source.We need a better solution.</a:t>
            </a:r>
            <a:endParaRPr lang="en-US" sz="2800" dirty="0" smtClean="0">
              <a:sym typeface="+mn-ea"/>
            </a:endParaRPr>
          </a:p>
          <a:p>
            <a:pPr algn="l">
              <a:lnSpc>
                <a:spcPct val="110000"/>
              </a:lnSpc>
              <a:buNone/>
            </a:pPr>
            <a:r>
              <a:rPr lang="en-US" sz="2800" dirty="0" smtClean="0">
                <a:sym typeface="+mn-ea"/>
              </a:rPr>
              <a:t>The venue recommender needs to rank all the venues according to their abilities of making the event successful.The key challenge in developing deep venue model, which involves multiple sources of similarities, is dealing with the heterogeneity present in the input entities.</a:t>
            </a:r>
            <a:r>
              <a:rPr lang="en-IN" altLang="en-US" sz="2800" dirty="0" smtClean="0">
                <a:sym typeface="+mn-ea"/>
              </a:rPr>
              <a:t>Another Key challenge is how we going to simplify it to a comman man.</a:t>
            </a:r>
            <a:endParaRPr lang="en-IN" sz="2800" dirty="0" smtClean="0"/>
          </a:p>
          <a:p>
            <a:r>
              <a:rPr lang="en-IN" sz="2400" dirty="0"/>
              <a:t>		</a:t>
            </a:r>
            <a:endParaRPr lang="en-IN" sz="2400" dirty="0"/>
          </a:p>
        </p:txBody>
      </p:sp>
      <p:sp>
        <p:nvSpPr>
          <p:cNvPr id="6" name="Footer Placeholder 5"/>
          <p:cNvSpPr>
            <a:spLocks noGrp="1"/>
          </p:cNvSpPr>
          <p:nvPr>
            <p:ph type="ftr" sz="quarter" idx="11"/>
          </p:nvPr>
        </p:nvSpPr>
        <p:spPr/>
        <p:txBody>
          <a:bodyPr/>
          <a:lstStyle/>
          <a:p>
            <a:r>
              <a:rPr lang="en-IN" altLang="en-US" dirty="0">
                <a:sym typeface="+mn-ea"/>
              </a:rPr>
              <a:t>Venue Recommendation application</a:t>
            </a:r>
            <a:endParaRPr lang="en-IN" alt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1" y="986917"/>
            <a:ext cx="9682354" cy="890009"/>
          </a:xfrm>
        </p:spPr>
        <p:txBody>
          <a:bodyPr>
            <a:noAutofit/>
          </a:bodyPr>
          <a:lstStyle/>
          <a:p>
            <a:r>
              <a:rPr lang="en-IN" sz="4900" dirty="0"/>
              <a:t>Development Environment</a:t>
            </a:r>
            <a:endParaRPr lang="en-IN" sz="4900" dirty="0"/>
          </a:p>
        </p:txBody>
      </p:sp>
      <p:sp>
        <p:nvSpPr>
          <p:cNvPr id="4" name="Content Placeholder 3"/>
          <p:cNvSpPr>
            <a:spLocks noGrp="1"/>
          </p:cNvSpPr>
          <p:nvPr>
            <p:ph idx="1"/>
          </p:nvPr>
        </p:nvSpPr>
        <p:spPr>
          <a:xfrm>
            <a:off x="850392" y="1973179"/>
            <a:ext cx="10420791" cy="4383171"/>
          </a:xfrm>
        </p:spPr>
        <p:txBody>
          <a:bodyPr>
            <a:normAutofit/>
          </a:bodyPr>
          <a:lstStyle/>
          <a:p>
            <a:pPr marL="342900" indent="-342900" algn="just">
              <a:buFont typeface="Arial" panose="020B0604020202020204" pitchFamily="34" charset="0"/>
              <a:buChar char="•"/>
            </a:pPr>
            <a:r>
              <a:rPr lang="en-IN" sz="3200" b="1" dirty="0"/>
              <a:t>Software </a:t>
            </a:r>
            <a:r>
              <a:rPr lang="en-US" sz="3200" b="1" dirty="0" smtClean="0">
                <a:sym typeface="+mn-ea"/>
              </a:rPr>
              <a:t>Requirements</a:t>
            </a:r>
            <a:endParaRPr lang="en-IN" sz="3200" b="1" dirty="0"/>
          </a:p>
          <a:p>
            <a:pPr marL="914400" lvl="2" indent="-457200" algn="just">
              <a:buFont typeface="Wingdings" panose="05000000000000000000" pitchFamily="2" charset="2"/>
              <a:buChar char="Ø"/>
            </a:pPr>
            <a:r>
              <a:rPr lang="en-US" sz="2400" dirty="0" smtClean="0">
                <a:sym typeface="+mn-ea"/>
              </a:rPr>
              <a:t>Windows 7  and above</a:t>
            </a:r>
            <a:endParaRPr lang="en-IN" sz="2400" dirty="0"/>
          </a:p>
          <a:p>
            <a:pPr marL="971550" lvl="2" indent="-514350" algn="just">
              <a:buFont typeface="Wingdings" panose="05000000000000000000" pitchFamily="2" charset="2"/>
              <a:buChar char="Ø"/>
            </a:pPr>
            <a:r>
              <a:rPr lang="en-US" sz="2400" dirty="0" smtClean="0">
                <a:sym typeface="+mn-ea"/>
              </a:rPr>
              <a:t>JDK 1.7</a:t>
            </a:r>
            <a:endParaRPr lang="en-IN" sz="2400" dirty="0" smtClean="0"/>
          </a:p>
          <a:p>
            <a:pPr marL="971550" lvl="2" indent="-514350" algn="just">
              <a:buFont typeface="Wingdings" panose="05000000000000000000" pitchFamily="2" charset="2"/>
              <a:buChar char="Ø"/>
            </a:pPr>
            <a:r>
              <a:rPr lang="en-US" sz="2400" dirty="0" err="1" smtClean="0">
                <a:sym typeface="+mn-ea"/>
              </a:rPr>
              <a:t>Xampp</a:t>
            </a:r>
            <a:endParaRPr lang="en-US" sz="2400" dirty="0" err="1" smtClean="0"/>
          </a:p>
          <a:p>
            <a:pPr marL="971550" lvl="2" indent="-514350" algn="just">
              <a:buFont typeface="Wingdings" panose="05000000000000000000" pitchFamily="2" charset="2"/>
              <a:buChar char="Ø"/>
            </a:pPr>
            <a:r>
              <a:rPr lang="en-US" sz="2400" dirty="0" smtClean="0">
                <a:sym typeface="+mn-ea"/>
              </a:rPr>
              <a:t>Android Studio 3.4</a:t>
            </a:r>
            <a:endParaRPr lang="en-US" sz="2400" dirty="0" smtClean="0">
              <a:sym typeface="+mn-ea"/>
            </a:endParaRPr>
          </a:p>
          <a:p>
            <a:pPr lvl="2" indent="0" algn="just">
              <a:buFont typeface="Wingdings" panose="05000000000000000000" pitchFamily="2" charset="2"/>
              <a:buNone/>
            </a:pPr>
            <a:endParaRPr lang="en-IN" sz="2400" dirty="0">
              <a:sym typeface="+mn-ea"/>
            </a:endParaRPr>
          </a:p>
          <a:p>
            <a:pPr marL="342900" lvl="1" indent="-342900" algn="l"/>
            <a:r>
              <a:rPr lang="en-IN" sz="3200" b="1" dirty="0">
                <a:sym typeface="+mn-ea"/>
              </a:rPr>
              <a:t>Hardware </a:t>
            </a:r>
            <a:r>
              <a:rPr lang="en-US" sz="3200" b="1" dirty="0" smtClean="0">
                <a:sym typeface="+mn-ea"/>
              </a:rPr>
              <a:t>Requirements</a:t>
            </a:r>
            <a:endParaRPr lang="en-IN" sz="3200" b="1" dirty="0"/>
          </a:p>
          <a:p>
            <a:pPr marL="971550" lvl="2" indent="-514350" algn="just">
              <a:buFont typeface="Wingdings" panose="05000000000000000000" pitchFamily="2" charset="2"/>
              <a:buChar char="Ø"/>
            </a:pPr>
            <a:r>
              <a:rPr lang="en-US" sz="2400" dirty="0" smtClean="0">
                <a:sym typeface="+mn-ea"/>
              </a:rPr>
              <a:t>Hard Disk	: 500GB and Above</a:t>
            </a:r>
            <a:endParaRPr lang="en-IN" sz="2400" dirty="0" smtClean="0"/>
          </a:p>
          <a:p>
            <a:pPr marL="971550" lvl="2" indent="-514350" algn="just">
              <a:buFont typeface="Wingdings" panose="05000000000000000000" pitchFamily="2" charset="2"/>
              <a:buChar char="Ø"/>
            </a:pPr>
            <a:r>
              <a:rPr lang="en-US" sz="2400" dirty="0" smtClean="0">
                <a:sym typeface="+mn-ea"/>
              </a:rPr>
              <a:t>RAM	: 4 GB and Above</a:t>
            </a:r>
            <a:endParaRPr lang="en-US" sz="2400" dirty="0" smtClean="0">
              <a:sym typeface="+mn-ea"/>
            </a:endParaRPr>
          </a:p>
          <a:p>
            <a:pPr marL="971550" lvl="2" indent="-514350" algn="just">
              <a:buFont typeface="Wingdings" panose="05000000000000000000" pitchFamily="2" charset="2"/>
              <a:buChar char="Ø"/>
            </a:pPr>
            <a:r>
              <a:rPr lang="en-US" sz="2400" dirty="0" smtClean="0">
                <a:sym typeface="+mn-ea"/>
              </a:rPr>
              <a:t>Processor	: i3 and Above</a:t>
            </a:r>
            <a:endParaRPr lang="en-IN" sz="2400" dirty="0" smtClean="0"/>
          </a:p>
          <a:p>
            <a:pPr marL="971550" lvl="2" indent="-514350" algn="just">
              <a:buFont typeface="Wingdings" panose="05000000000000000000" pitchFamily="2" charset="2"/>
              <a:buChar char="Ø"/>
            </a:pPr>
            <a:endParaRPr lang="en-US" sz="2400" dirty="0" smtClean="0">
              <a:sym typeface="+mn-ea"/>
            </a:endParaRPr>
          </a:p>
          <a:p>
            <a:pPr marL="971550" lvl="2" indent="-514350" algn="just">
              <a:buFont typeface="Wingdings" panose="05000000000000000000" pitchFamily="2" charset="2"/>
              <a:buChar char="Ø"/>
            </a:pPr>
            <a:endParaRPr lang="en-IN" sz="2400" dirty="0" smtClean="0"/>
          </a:p>
          <a:p>
            <a:pPr marL="971550" lvl="2" indent="-514350" algn="just">
              <a:buFont typeface="Wingdings" panose="05000000000000000000" pitchFamily="2" charset="2"/>
              <a:buChar char="Ø"/>
            </a:pPr>
            <a:endParaRPr lang="en-IN" sz="2400" dirty="0" smtClean="0"/>
          </a:p>
          <a:p>
            <a:pPr marL="800100" lvl="2" indent="-342900" algn="just">
              <a:buFont typeface="Wingdings" panose="05000000000000000000" pitchFamily="2" charset="2"/>
              <a:buNone/>
            </a:pPr>
            <a:endParaRPr lang="en-IN" sz="2400" dirty="0"/>
          </a:p>
        </p:txBody>
      </p:sp>
      <p:sp>
        <p:nvSpPr>
          <p:cNvPr id="6" name="Footer Placeholder 5"/>
          <p:cNvSpPr>
            <a:spLocks noGrp="1"/>
          </p:cNvSpPr>
          <p:nvPr>
            <p:ph type="ftr" sz="quarter" idx="11"/>
          </p:nvPr>
        </p:nvSpPr>
        <p:spPr/>
        <p:txBody>
          <a:bodyPr/>
          <a:lstStyle/>
          <a:p>
            <a:endParaRPr lang="en-US" dirty="0"/>
          </a:p>
          <a:p>
            <a:r>
              <a:rPr lang="en-IN" altLang="en-US" dirty="0">
                <a:sym typeface="+mn-ea"/>
              </a:rPr>
              <a:t>Venue Recommendation application</a:t>
            </a:r>
            <a:endParaRPr lang="en-IN" altLang="en-US" dirty="0"/>
          </a:p>
          <a:p>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986916"/>
            <a:ext cx="6190488" cy="518034"/>
          </a:xfrm>
        </p:spPr>
        <p:txBody>
          <a:bodyPr>
            <a:normAutofit fontScale="90000"/>
          </a:bodyPr>
          <a:lstStyle/>
          <a:p>
            <a:r>
              <a:rPr lang="en-IN" dirty="0"/>
              <a:t>System Architecture</a:t>
            </a:r>
            <a:endParaRPr lang="en-IN" dirty="0"/>
          </a:p>
        </p:txBody>
      </p:sp>
      <p:sp>
        <p:nvSpPr>
          <p:cNvPr id="6" name="Footer Placeholder 5"/>
          <p:cNvSpPr>
            <a:spLocks noGrp="1"/>
          </p:cNvSpPr>
          <p:nvPr>
            <p:ph type="ftr" sz="quarter" idx="11"/>
          </p:nvPr>
        </p:nvSpPr>
        <p:spPr/>
        <p:txBody>
          <a:bodyPr/>
          <a:lstStyle/>
          <a:p>
            <a:r>
              <a:rPr lang="en-IN" altLang="en-US" dirty="0">
                <a:sym typeface="+mn-ea"/>
              </a:rPr>
              <a:t>Venue Recommendation application</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grpSp>
        <p:nvGrpSpPr>
          <p:cNvPr id="1073743001" name="Group 1073743000"/>
          <p:cNvGrpSpPr>
            <a:grpSpLocks noChangeAspect="1"/>
          </p:cNvGrpSpPr>
          <p:nvPr/>
        </p:nvGrpSpPr>
        <p:grpSpPr>
          <a:xfrm>
            <a:off x="1047750" y="1663065"/>
            <a:ext cx="9851390" cy="4911090"/>
            <a:chOff x="1860" y="-412"/>
            <a:chExt cx="8474" cy="7813"/>
          </a:xfrm>
        </p:grpSpPr>
        <p:sp>
          <p:nvSpPr>
            <p:cNvPr id="4" name="Rectangles 3"/>
            <p:cNvSpPr>
              <a:spLocks noChangeAspect="1" noTextEdit="1"/>
            </p:cNvSpPr>
            <p:nvPr/>
          </p:nvSpPr>
          <p:spPr>
            <a:xfrm>
              <a:off x="1860" y="-412"/>
              <a:ext cx="7884" cy="7813"/>
            </a:xfrm>
            <a:prstGeom prst="rect">
              <a:avLst/>
            </a:prstGeom>
            <a:noFill/>
            <a:ln w="9525">
              <a:noFill/>
            </a:ln>
          </p:spPr>
          <p:txBody>
            <a:bodyPr/>
            <a:p>
              <a:endParaRPr lang="en-US"/>
            </a:p>
          </p:txBody>
        </p:sp>
        <p:grpSp>
          <p:nvGrpSpPr>
            <p:cNvPr id="1073743079" name="Group 1073743078"/>
            <p:cNvGrpSpPr/>
            <p:nvPr/>
          </p:nvGrpSpPr>
          <p:grpSpPr>
            <a:xfrm>
              <a:off x="2124" y="410"/>
              <a:ext cx="8210" cy="6017"/>
              <a:chOff x="2124" y="410"/>
              <a:chExt cx="8210" cy="6017"/>
            </a:xfrm>
          </p:grpSpPr>
          <p:grpSp>
            <p:nvGrpSpPr>
              <p:cNvPr id="1073743002" name="Group 1073743001"/>
              <p:cNvGrpSpPr/>
              <p:nvPr/>
            </p:nvGrpSpPr>
            <p:grpSpPr>
              <a:xfrm>
                <a:off x="2124" y="737"/>
                <a:ext cx="8210" cy="5690"/>
                <a:chOff x="1951" y="9718"/>
                <a:chExt cx="10293" cy="7135"/>
              </a:xfrm>
            </p:grpSpPr>
            <p:cxnSp>
              <p:nvCxnSpPr>
                <p:cNvPr id="1073743003" name="Elbow Connector 1073743002"/>
                <p:cNvCxnSpPr/>
                <p:nvPr/>
              </p:nvCxnSpPr>
              <p:spPr>
                <a:xfrm>
                  <a:off x="5115" y="9718"/>
                  <a:ext cx="2820" cy="2235"/>
                </a:xfrm>
                <a:prstGeom prst="bentConnector3">
                  <a:avLst>
                    <a:gd name="adj1" fmla="val 50000"/>
                  </a:avLst>
                </a:prstGeom>
                <a:ln w="9525" cap="flat" cmpd="sng">
                  <a:solidFill>
                    <a:srgbClr val="000000"/>
                  </a:solidFill>
                  <a:prstDash val="solid"/>
                  <a:miter/>
                  <a:headEnd type="none" w="med" len="med"/>
                  <a:tailEnd type="triangle" w="med" len="med"/>
                </a:ln>
              </p:spPr>
            </p:cxnSp>
            <p:cxnSp>
              <p:nvCxnSpPr>
                <p:cNvPr id="1073743004" name="Straight Arrow Connector 1073743003"/>
                <p:cNvCxnSpPr/>
                <p:nvPr/>
              </p:nvCxnSpPr>
              <p:spPr>
                <a:xfrm>
                  <a:off x="2070" y="11308"/>
                  <a:ext cx="1350" cy="0"/>
                </a:xfrm>
                <a:prstGeom prst="straightConnector1">
                  <a:avLst/>
                </a:prstGeom>
                <a:ln w="9525" cap="flat" cmpd="sng">
                  <a:solidFill>
                    <a:srgbClr val="000000"/>
                  </a:solidFill>
                  <a:prstDash val="solid"/>
                  <a:headEnd type="none" w="med" len="med"/>
                  <a:tailEnd type="triangle" w="med" len="med"/>
                </a:ln>
              </p:spPr>
            </p:cxnSp>
            <p:cxnSp>
              <p:nvCxnSpPr>
                <p:cNvPr id="1073743005" name="Straight Arrow Connector 1073743004"/>
                <p:cNvCxnSpPr/>
                <p:nvPr/>
              </p:nvCxnSpPr>
              <p:spPr>
                <a:xfrm>
                  <a:off x="2070" y="11308"/>
                  <a:ext cx="0" cy="2340"/>
                </a:xfrm>
                <a:prstGeom prst="straightConnector1">
                  <a:avLst/>
                </a:prstGeom>
                <a:ln w="9525" cap="flat" cmpd="sng">
                  <a:solidFill>
                    <a:srgbClr val="000000"/>
                  </a:solidFill>
                  <a:prstDash val="solid"/>
                  <a:headEnd type="none" w="med" len="med"/>
                  <a:tailEnd type="none" w="med" len="med"/>
                </a:ln>
              </p:spPr>
            </p:cxnSp>
            <p:cxnSp>
              <p:nvCxnSpPr>
                <p:cNvPr id="1073743006" name="Straight Arrow Connector 1073743005"/>
                <p:cNvCxnSpPr/>
                <p:nvPr/>
              </p:nvCxnSpPr>
              <p:spPr>
                <a:xfrm>
                  <a:off x="2070" y="13648"/>
                  <a:ext cx="1680" cy="0"/>
                </a:xfrm>
                <a:prstGeom prst="straightConnector1">
                  <a:avLst/>
                </a:prstGeom>
                <a:ln w="9525" cap="flat" cmpd="sng">
                  <a:solidFill>
                    <a:srgbClr val="000000"/>
                  </a:solidFill>
                  <a:prstDash val="solid"/>
                  <a:headEnd type="none" w="med" len="med"/>
                  <a:tailEnd type="triangle" w="med" len="med"/>
                </a:ln>
              </p:spPr>
            </p:cxnSp>
            <p:cxnSp>
              <p:nvCxnSpPr>
                <p:cNvPr id="1073743007" name="Straight Arrow Connector 1073743006"/>
                <p:cNvCxnSpPr/>
                <p:nvPr/>
              </p:nvCxnSpPr>
              <p:spPr>
                <a:xfrm>
                  <a:off x="2070" y="12628"/>
                  <a:ext cx="2070" cy="15"/>
                </a:xfrm>
                <a:prstGeom prst="straightConnector1">
                  <a:avLst/>
                </a:prstGeom>
                <a:ln w="9525" cap="flat" cmpd="sng">
                  <a:solidFill>
                    <a:srgbClr val="000000"/>
                  </a:solidFill>
                  <a:prstDash val="solid"/>
                  <a:headEnd type="none" w="med" len="med"/>
                  <a:tailEnd type="triangle" w="med" len="med"/>
                </a:ln>
              </p:spPr>
            </p:cxnSp>
            <p:cxnSp>
              <p:nvCxnSpPr>
                <p:cNvPr id="1073743008" name="Straight Arrow Connector 1073743007"/>
                <p:cNvCxnSpPr/>
                <p:nvPr/>
              </p:nvCxnSpPr>
              <p:spPr>
                <a:xfrm>
                  <a:off x="5310" y="11481"/>
                  <a:ext cx="1215" cy="0"/>
                </a:xfrm>
                <a:prstGeom prst="straightConnector1">
                  <a:avLst/>
                </a:prstGeom>
                <a:ln w="9525" cap="flat" cmpd="sng">
                  <a:solidFill>
                    <a:srgbClr val="000000"/>
                  </a:solidFill>
                  <a:prstDash val="solid"/>
                  <a:headEnd type="none" w="med" len="med"/>
                  <a:tailEnd type="triangle" w="med" len="med"/>
                </a:ln>
              </p:spPr>
            </p:cxnSp>
            <p:cxnSp>
              <p:nvCxnSpPr>
                <p:cNvPr id="1073743009" name="Straight Arrow Connector 1073743008"/>
                <p:cNvCxnSpPr/>
                <p:nvPr/>
              </p:nvCxnSpPr>
              <p:spPr>
                <a:xfrm>
                  <a:off x="4575" y="12643"/>
                  <a:ext cx="1380" cy="0"/>
                </a:xfrm>
                <a:prstGeom prst="straightConnector1">
                  <a:avLst/>
                </a:prstGeom>
                <a:ln w="9525" cap="flat" cmpd="sng">
                  <a:solidFill>
                    <a:srgbClr val="000000"/>
                  </a:solidFill>
                  <a:prstDash val="solid"/>
                  <a:headEnd type="none" w="med" len="med"/>
                  <a:tailEnd type="none" w="med" len="med"/>
                </a:ln>
              </p:spPr>
            </p:cxnSp>
            <p:sp>
              <p:nvSpPr>
                <p:cNvPr id="1073743010" name="Rounded Rectangle 1073743009"/>
                <p:cNvSpPr/>
                <p:nvPr/>
              </p:nvSpPr>
              <p:spPr>
                <a:xfrm>
                  <a:off x="5190" y="14672"/>
                  <a:ext cx="2381" cy="1121"/>
                </a:xfrm>
                <a:prstGeom prst="roundRect">
                  <a:avLst>
                    <a:gd name="adj" fmla="val 16667"/>
                  </a:avLst>
                </a:prstGeom>
                <a:solidFill>
                  <a:srgbClr val="FFFFFF"/>
                </a:solidFill>
                <a:ln w="9525" cap="flat" cmpd="sng">
                  <a:solidFill>
                    <a:srgbClr val="000000"/>
                  </a:solidFill>
                  <a:prstDash val="solid"/>
                  <a:headEnd type="none" w="med" len="med"/>
                  <a:tailEnd type="none" w="med" len="med"/>
                </a:ln>
              </p:spPr>
              <p:txBody>
                <a:bodyPr/>
                <a:p>
                  <a:r>
                    <a:rPr lang="en-US"/>
                    <a:t>User Preference</a:t>
                  </a:r>
                  <a:endParaRPr lang="en-US"/>
                </a:p>
                <a:p>
                  <a:endParaRPr lang="en-US"/>
                </a:p>
              </p:txBody>
            </p:sp>
            <p:cxnSp>
              <p:nvCxnSpPr>
                <p:cNvPr id="1073743011" name="Straight Arrow Connector 1073743010"/>
                <p:cNvCxnSpPr/>
                <p:nvPr/>
              </p:nvCxnSpPr>
              <p:spPr>
                <a:xfrm>
                  <a:off x="5955" y="12643"/>
                  <a:ext cx="0" cy="2040"/>
                </a:xfrm>
                <a:prstGeom prst="straightConnector1">
                  <a:avLst/>
                </a:prstGeom>
                <a:ln w="9525" cap="flat" cmpd="sng">
                  <a:solidFill>
                    <a:srgbClr val="000000"/>
                  </a:solidFill>
                  <a:prstDash val="solid"/>
                  <a:headEnd type="none" w="med" len="med"/>
                  <a:tailEnd type="triangle" w="med" len="med"/>
                </a:ln>
              </p:spPr>
            </p:cxnSp>
            <p:cxnSp>
              <p:nvCxnSpPr>
                <p:cNvPr id="1073743012" name="Straight Arrow Connector 1073743011"/>
                <p:cNvCxnSpPr/>
                <p:nvPr/>
              </p:nvCxnSpPr>
              <p:spPr>
                <a:xfrm>
                  <a:off x="7155" y="14972"/>
                  <a:ext cx="1530" cy="0"/>
                </a:xfrm>
                <a:prstGeom prst="straightConnector1">
                  <a:avLst/>
                </a:prstGeom>
                <a:ln w="9525" cap="flat" cmpd="sng">
                  <a:solidFill>
                    <a:srgbClr val="000000"/>
                  </a:solidFill>
                  <a:prstDash val="solid"/>
                  <a:headEnd type="none" w="med" len="med"/>
                  <a:tailEnd type="none" w="med" len="med"/>
                </a:ln>
              </p:spPr>
            </p:cxnSp>
            <p:cxnSp>
              <p:nvCxnSpPr>
                <p:cNvPr id="1073743013" name="Straight Arrow Connector 1073743012"/>
                <p:cNvCxnSpPr/>
                <p:nvPr/>
              </p:nvCxnSpPr>
              <p:spPr>
                <a:xfrm flipV="1">
                  <a:off x="8685" y="13828"/>
                  <a:ext cx="0" cy="1155"/>
                </a:xfrm>
                <a:prstGeom prst="straightConnector1">
                  <a:avLst/>
                </a:prstGeom>
                <a:ln w="9525" cap="flat" cmpd="sng">
                  <a:solidFill>
                    <a:srgbClr val="000000"/>
                  </a:solidFill>
                  <a:prstDash val="solid"/>
                  <a:headEnd type="none" w="med" len="med"/>
                  <a:tailEnd type="triangle" w="med" len="med"/>
                </a:ln>
              </p:spPr>
            </p:cxnSp>
            <p:sp>
              <p:nvSpPr>
                <p:cNvPr id="1073743014" name="Rounded Rectangle 1073743013"/>
                <p:cNvSpPr/>
                <p:nvPr/>
              </p:nvSpPr>
              <p:spPr>
                <a:xfrm>
                  <a:off x="9530" y="13817"/>
                  <a:ext cx="2714" cy="1570"/>
                </a:xfrm>
                <a:prstGeom prst="roundRect">
                  <a:avLst>
                    <a:gd name="adj" fmla="val 16667"/>
                  </a:avLst>
                </a:prstGeom>
                <a:solidFill>
                  <a:srgbClr val="FFFFFF"/>
                </a:solidFill>
                <a:ln w="9525" cap="flat" cmpd="sng">
                  <a:solidFill>
                    <a:srgbClr val="000000"/>
                  </a:solidFill>
                  <a:prstDash val="solid"/>
                  <a:headEnd type="none" w="med" len="med"/>
                  <a:tailEnd type="none" w="med" len="med"/>
                </a:ln>
              </p:spPr>
              <p:txBody>
                <a:bodyPr/>
                <a:p>
                  <a:pPr lvl="2">
                    <a:lnSpc>
                      <a:spcPct val="2000"/>
                    </a:lnSpc>
                    <a:spcBef>
                      <a:spcPts val="360"/>
                    </a:spcBef>
                    <a:spcAft>
                      <a:spcPts val="0"/>
                    </a:spcAft>
                  </a:pPr>
                  <a:endParaRPr lang="en-US"/>
                </a:p>
                <a:p>
                  <a:r>
                    <a:rPr lang="en-IN" altLang="en-US"/>
                    <a:t>Collabrative Filtering</a:t>
                  </a:r>
                  <a:endParaRPr lang="en-IN" altLang="en-US"/>
                </a:p>
              </p:txBody>
            </p:sp>
            <p:cxnSp>
              <p:nvCxnSpPr>
                <p:cNvPr id="1073743015" name="Straight Arrow Connector 1073743014"/>
                <p:cNvCxnSpPr/>
                <p:nvPr/>
              </p:nvCxnSpPr>
              <p:spPr>
                <a:xfrm>
                  <a:off x="8970" y="12508"/>
                  <a:ext cx="1365" cy="0"/>
                </a:xfrm>
                <a:prstGeom prst="straightConnector1">
                  <a:avLst/>
                </a:prstGeom>
                <a:ln w="9525" cap="flat" cmpd="sng">
                  <a:solidFill>
                    <a:srgbClr val="000000"/>
                  </a:solidFill>
                  <a:prstDash val="solid"/>
                  <a:headEnd type="none" w="med" len="med"/>
                  <a:tailEnd type="none" w="med" len="med"/>
                </a:ln>
              </p:spPr>
            </p:cxnSp>
            <p:sp>
              <p:nvSpPr>
                <p:cNvPr id="1073743016" name="Rounded Rectangle 1073743015"/>
                <p:cNvSpPr/>
                <p:nvPr/>
              </p:nvSpPr>
              <p:spPr>
                <a:xfrm>
                  <a:off x="9195" y="15658"/>
                  <a:ext cx="3048" cy="1195"/>
                </a:xfrm>
                <a:prstGeom prst="roundRect">
                  <a:avLst>
                    <a:gd name="adj" fmla="val 16667"/>
                  </a:avLst>
                </a:prstGeom>
                <a:solidFill>
                  <a:srgbClr val="FFFFFF"/>
                </a:solidFill>
                <a:ln w="9525" cap="flat" cmpd="sng">
                  <a:solidFill>
                    <a:srgbClr val="000000"/>
                  </a:solidFill>
                  <a:prstDash val="solid"/>
                  <a:headEnd type="none" w="med" len="med"/>
                  <a:tailEnd type="none" w="med" len="med"/>
                </a:ln>
              </p:spPr>
              <p:txBody>
                <a:bodyPr/>
                <a:p>
                  <a:r>
                    <a:rPr lang="en-US"/>
                    <a:t>Recommended Venue</a:t>
                  </a:r>
                  <a:endParaRPr lang="en-US"/>
                </a:p>
                <a:p>
                  <a:endParaRPr lang="en-US"/>
                </a:p>
              </p:txBody>
            </p:sp>
            <p:cxnSp>
              <p:nvCxnSpPr>
                <p:cNvPr id="1073743017" name="Straight Arrow Connector 1073743016"/>
                <p:cNvCxnSpPr/>
                <p:nvPr/>
              </p:nvCxnSpPr>
              <p:spPr>
                <a:xfrm>
                  <a:off x="10335" y="12508"/>
                  <a:ext cx="0" cy="1309"/>
                </a:xfrm>
                <a:prstGeom prst="straightConnector1">
                  <a:avLst/>
                </a:prstGeom>
                <a:ln w="9525" cap="flat" cmpd="sng">
                  <a:solidFill>
                    <a:srgbClr val="000000"/>
                  </a:solidFill>
                  <a:prstDash val="solid"/>
                  <a:headEnd type="none" w="med" len="med"/>
                  <a:tailEnd type="triangle" w="med" len="med"/>
                </a:ln>
              </p:spPr>
            </p:cxnSp>
            <p:cxnSp>
              <p:nvCxnSpPr>
                <p:cNvPr id="1073743018" name="Straight Arrow Connector 1073743017"/>
                <p:cNvCxnSpPr/>
                <p:nvPr/>
              </p:nvCxnSpPr>
              <p:spPr>
                <a:xfrm>
                  <a:off x="10335" y="14773"/>
                  <a:ext cx="0" cy="885"/>
                </a:xfrm>
                <a:prstGeom prst="straightConnector1">
                  <a:avLst/>
                </a:prstGeom>
                <a:ln w="9525" cap="flat" cmpd="sng">
                  <a:solidFill>
                    <a:srgbClr val="000000"/>
                  </a:solidFill>
                  <a:prstDash val="solid"/>
                  <a:headEnd type="none" w="med" len="med"/>
                  <a:tailEnd type="triangle" w="med" len="med"/>
                </a:ln>
              </p:spPr>
            </p:cxnSp>
            <p:cxnSp>
              <p:nvCxnSpPr>
                <p:cNvPr id="1073743019" name="Straight Arrow Connector 1073743018"/>
                <p:cNvCxnSpPr/>
                <p:nvPr/>
              </p:nvCxnSpPr>
              <p:spPr>
                <a:xfrm flipV="1">
                  <a:off x="1951" y="10033"/>
                  <a:ext cx="0" cy="6135"/>
                </a:xfrm>
                <a:prstGeom prst="straightConnector1">
                  <a:avLst/>
                </a:prstGeom>
                <a:ln w="9525" cap="flat" cmpd="sng">
                  <a:solidFill>
                    <a:srgbClr val="000000"/>
                  </a:solidFill>
                  <a:prstDash val="solid"/>
                  <a:headEnd type="none" w="med" len="med"/>
                  <a:tailEnd type="triangle" w="med" len="med"/>
                </a:ln>
              </p:spPr>
            </p:cxnSp>
            <p:cxnSp>
              <p:nvCxnSpPr>
                <p:cNvPr id="1073743020" name="Straight Arrow Connector 1073743019"/>
                <p:cNvCxnSpPr/>
                <p:nvPr/>
              </p:nvCxnSpPr>
              <p:spPr>
                <a:xfrm>
                  <a:off x="1951" y="16168"/>
                  <a:ext cx="7244" cy="1"/>
                </a:xfrm>
                <a:prstGeom prst="straightConnector1">
                  <a:avLst/>
                </a:prstGeom>
                <a:ln w="9525" cap="flat" cmpd="sng">
                  <a:solidFill>
                    <a:srgbClr val="000000"/>
                  </a:solidFill>
                  <a:prstDash val="solid"/>
                  <a:headEnd type="none" w="med" len="med"/>
                  <a:tailEnd type="none" w="med" len="med"/>
                </a:ln>
              </p:spPr>
            </p:cxnSp>
            <p:sp>
              <p:nvSpPr>
                <p:cNvPr id="1073743021" name="Rounded Rectangle 1073743020"/>
                <p:cNvSpPr/>
                <p:nvPr/>
              </p:nvSpPr>
              <p:spPr>
                <a:xfrm>
                  <a:off x="2580" y="14773"/>
                  <a:ext cx="1830" cy="885"/>
                </a:xfrm>
                <a:prstGeom prst="roundRect">
                  <a:avLst>
                    <a:gd name="adj" fmla="val 16667"/>
                  </a:avLst>
                </a:prstGeom>
                <a:solidFill>
                  <a:srgbClr val="FFFFFF"/>
                </a:solidFill>
                <a:ln w="9525" cap="flat" cmpd="sng">
                  <a:solidFill>
                    <a:srgbClr val="000000"/>
                  </a:solidFill>
                  <a:prstDash val="solid"/>
                  <a:headEnd type="none" w="med" len="med"/>
                  <a:tailEnd type="none" w="med" len="med"/>
                </a:ln>
              </p:spPr>
              <p:txBody>
                <a:bodyPr/>
                <a:p>
                  <a:r>
                    <a:rPr lang="en-US"/>
                    <a:t>         Group</a:t>
                  </a:r>
                  <a:endParaRPr lang="en-US"/>
                </a:p>
                <a:p>
                  <a:endParaRPr lang="en-US"/>
                </a:p>
              </p:txBody>
            </p:sp>
            <p:cxnSp>
              <p:nvCxnSpPr>
                <p:cNvPr id="1073743022" name="Straight Arrow Connector 1073743021"/>
                <p:cNvCxnSpPr/>
                <p:nvPr/>
              </p:nvCxnSpPr>
              <p:spPr>
                <a:xfrm>
                  <a:off x="4035" y="13948"/>
                  <a:ext cx="0" cy="825"/>
                </a:xfrm>
                <a:prstGeom prst="straightConnector1">
                  <a:avLst/>
                </a:prstGeom>
                <a:ln w="9525" cap="flat" cmpd="sng">
                  <a:solidFill>
                    <a:srgbClr val="000000"/>
                  </a:solidFill>
                  <a:prstDash val="solid"/>
                  <a:headEnd type="none" w="med" len="med"/>
                  <a:tailEnd type="triangle" w="med" len="med"/>
                </a:ln>
              </p:spPr>
            </p:cxnSp>
            <p:cxnSp>
              <p:nvCxnSpPr>
                <p:cNvPr id="1073743023" name="Straight Arrow Connector 1073743022"/>
                <p:cNvCxnSpPr/>
                <p:nvPr/>
              </p:nvCxnSpPr>
              <p:spPr>
                <a:xfrm>
                  <a:off x="4410" y="15088"/>
                  <a:ext cx="780" cy="0"/>
                </a:xfrm>
                <a:prstGeom prst="straightConnector1">
                  <a:avLst/>
                </a:prstGeom>
                <a:ln w="9525" cap="flat" cmpd="sng">
                  <a:solidFill>
                    <a:srgbClr val="000000"/>
                  </a:solidFill>
                  <a:prstDash val="solid"/>
                  <a:headEnd type="none" w="med" len="med"/>
                  <a:tailEnd type="triangle" w="med" len="med"/>
                </a:ln>
              </p:spPr>
            </p:cxnSp>
          </p:grpSp>
          <p:grpSp>
            <p:nvGrpSpPr>
              <p:cNvPr id="1073743074" name="Group 1073743073"/>
              <p:cNvGrpSpPr/>
              <p:nvPr/>
            </p:nvGrpSpPr>
            <p:grpSpPr>
              <a:xfrm>
                <a:off x="2220" y="410"/>
                <a:ext cx="3312" cy="2034"/>
                <a:chOff x="2070" y="9331"/>
                <a:chExt cx="4155" cy="2553"/>
              </a:xfrm>
            </p:grpSpPr>
            <p:sp>
              <p:nvSpPr>
                <p:cNvPr id="1073743075" name="Flowchart: Alternate Process 1073743074"/>
                <p:cNvSpPr/>
                <p:nvPr/>
              </p:nvSpPr>
              <p:spPr>
                <a:xfrm>
                  <a:off x="3659" y="9331"/>
                  <a:ext cx="2566" cy="1009"/>
                </a:xfrm>
                <a:prstGeom prst="flowChartAlternateProcess">
                  <a:avLst/>
                </a:prstGeom>
                <a:solidFill>
                  <a:srgbClr val="FFFFFF"/>
                </a:solidFill>
                <a:ln w="9525" cap="flat" cmpd="sng">
                  <a:solidFill>
                    <a:srgbClr val="000000"/>
                  </a:solidFill>
                  <a:prstDash val="solid"/>
                  <a:miter/>
                  <a:headEnd type="none" w="med" len="med"/>
                  <a:tailEnd type="none" w="med" len="med"/>
                </a:ln>
              </p:spPr>
              <p:txBody>
                <a:bodyPr/>
                <a:p>
                  <a:pPr algn="ctr"/>
                  <a:r>
                    <a:rPr lang="en-US"/>
                    <a:t>User Registration</a:t>
                  </a:r>
                  <a:endParaRPr lang="en-US"/>
                </a:p>
                <a:p>
                  <a:endParaRPr lang="en-US"/>
                </a:p>
              </p:txBody>
            </p:sp>
            <p:cxnSp>
              <p:nvCxnSpPr>
                <p:cNvPr id="1073743076" name="Straight Arrow Connector 1073743075"/>
                <p:cNvCxnSpPr/>
                <p:nvPr/>
              </p:nvCxnSpPr>
              <p:spPr>
                <a:xfrm>
                  <a:off x="2955" y="9718"/>
                  <a:ext cx="704" cy="0"/>
                </a:xfrm>
                <a:prstGeom prst="straightConnector1">
                  <a:avLst/>
                </a:prstGeom>
                <a:ln w="9525" cap="flat" cmpd="sng">
                  <a:solidFill>
                    <a:srgbClr val="000000"/>
                  </a:solidFill>
                  <a:prstDash val="solid"/>
                  <a:headEnd type="none" w="med" len="med"/>
                  <a:tailEnd type="triangle" w="med" len="med"/>
                </a:ln>
              </p:spPr>
            </p:cxnSp>
            <p:sp>
              <p:nvSpPr>
                <p:cNvPr id="1073743077" name="Rounded Rectangle 1073743076"/>
                <p:cNvSpPr/>
                <p:nvPr/>
              </p:nvSpPr>
              <p:spPr>
                <a:xfrm>
                  <a:off x="3420" y="11143"/>
                  <a:ext cx="1890" cy="741"/>
                </a:xfrm>
                <a:prstGeom prst="roundRect">
                  <a:avLst>
                    <a:gd name="adj" fmla="val 16667"/>
                  </a:avLst>
                </a:prstGeom>
                <a:solidFill>
                  <a:srgbClr val="FFFFFF"/>
                </a:solidFill>
                <a:ln w="9525" cap="flat" cmpd="sng">
                  <a:solidFill>
                    <a:srgbClr val="000000"/>
                  </a:solidFill>
                  <a:prstDash val="solid"/>
                  <a:headEnd type="none" w="med" len="med"/>
                  <a:tailEnd type="none" w="med" len="med"/>
                </a:ln>
              </p:spPr>
              <p:txBody>
                <a:bodyPr/>
                <a:p>
                  <a:r>
                    <a:rPr lang="en-US"/>
                    <a:t>    Add Events</a:t>
                  </a:r>
                  <a:endParaRPr lang="en-US"/>
                </a:p>
                <a:p>
                  <a:endParaRPr lang="en-US"/>
                </a:p>
              </p:txBody>
            </p:sp>
            <p:cxnSp>
              <p:nvCxnSpPr>
                <p:cNvPr id="1073743078" name="Straight Arrow Connector 1073743077"/>
                <p:cNvCxnSpPr/>
                <p:nvPr/>
              </p:nvCxnSpPr>
              <p:spPr>
                <a:xfrm>
                  <a:off x="2070" y="10033"/>
                  <a:ext cx="0" cy="1275"/>
                </a:xfrm>
                <a:prstGeom prst="straightConnector1">
                  <a:avLst/>
                </a:prstGeom>
                <a:ln w="9525" cap="flat" cmpd="sng">
                  <a:solidFill>
                    <a:srgbClr val="000000"/>
                  </a:solidFill>
                  <a:prstDash val="solid"/>
                  <a:headEnd type="none" w="med" len="med"/>
                  <a:tailEnd type="none" w="med" len="med"/>
                </a:ln>
              </p:spPr>
            </p:cxnSp>
          </p:grpSp>
        </p:grpSp>
        <p:pic>
          <p:nvPicPr>
            <p:cNvPr id="1073743080" name="Picture 1073743079"/>
            <p:cNvPicPr>
              <a:picLocks noChangeAspect="1"/>
            </p:cNvPicPr>
            <p:nvPr/>
          </p:nvPicPr>
          <p:blipFill>
            <a:blip r:embed="rId1"/>
            <a:stretch>
              <a:fillRect/>
            </a:stretch>
          </p:blipFill>
          <p:spPr>
            <a:xfrm>
              <a:off x="1921" y="410"/>
              <a:ext cx="560" cy="560"/>
            </a:xfrm>
            <a:prstGeom prst="rect">
              <a:avLst/>
            </a:prstGeom>
            <a:noFill/>
            <a:ln w="9525">
              <a:noFill/>
            </a:ln>
          </p:spPr>
        </p:pic>
        <p:pic>
          <p:nvPicPr>
            <p:cNvPr id="1073743081" name="Picture 1073743080"/>
            <p:cNvPicPr>
              <a:picLocks noChangeAspect="1"/>
            </p:cNvPicPr>
            <p:nvPr/>
          </p:nvPicPr>
          <p:blipFill>
            <a:blip r:embed="rId2"/>
            <a:stretch>
              <a:fillRect/>
            </a:stretch>
          </p:blipFill>
          <p:spPr>
            <a:xfrm>
              <a:off x="2429" y="472"/>
              <a:ext cx="497" cy="498"/>
            </a:xfrm>
            <a:prstGeom prst="rect">
              <a:avLst/>
            </a:prstGeom>
            <a:noFill/>
            <a:ln w="9525">
              <a:noFill/>
            </a:ln>
          </p:spPr>
        </p:pic>
        <p:sp>
          <p:nvSpPr>
            <p:cNvPr id="1073743082" name="Text Box 1073743081"/>
            <p:cNvSpPr txBox="1"/>
            <p:nvPr/>
          </p:nvSpPr>
          <p:spPr>
            <a:xfrm>
              <a:off x="6786" y="-113"/>
              <a:ext cx="1797" cy="395"/>
            </a:xfrm>
            <a:prstGeom prst="rect">
              <a:avLst/>
            </a:prstGeom>
            <a:solidFill>
              <a:srgbClr val="FFFFFF"/>
            </a:solidFill>
            <a:ln w="9525">
              <a:noFill/>
            </a:ln>
          </p:spPr>
          <p:txBody>
            <a:bodyPr/>
            <a:p>
              <a:r>
                <a:rPr lang="en-IN" altLang="en-US"/>
                <a:t>Database</a:t>
              </a:r>
              <a:endParaRPr lang="en-US"/>
            </a:p>
            <a:p>
              <a:endParaRPr lang="en-US"/>
            </a:p>
          </p:txBody>
        </p:sp>
        <p:pic>
          <p:nvPicPr>
            <p:cNvPr id="1073743083" name="Picture 1073743082"/>
            <p:cNvPicPr>
              <a:picLocks noChangeAspect="1"/>
            </p:cNvPicPr>
            <p:nvPr/>
          </p:nvPicPr>
          <p:blipFill>
            <a:blip r:embed="rId3"/>
            <a:stretch>
              <a:fillRect/>
            </a:stretch>
          </p:blipFill>
          <p:spPr>
            <a:xfrm>
              <a:off x="6894" y="108"/>
              <a:ext cx="989" cy="1011"/>
            </a:xfrm>
            <a:prstGeom prst="rect">
              <a:avLst/>
            </a:prstGeom>
            <a:noFill/>
            <a:ln w="9525">
              <a:noFill/>
            </a:ln>
          </p:spPr>
        </p:pic>
        <p:pic>
          <p:nvPicPr>
            <p:cNvPr id="1073743084" name="Picture 1073743083"/>
            <p:cNvPicPr>
              <a:picLocks noChangeAspect="1"/>
            </p:cNvPicPr>
            <p:nvPr/>
          </p:nvPicPr>
          <p:blipFill>
            <a:blip r:embed="rId4"/>
            <a:stretch>
              <a:fillRect/>
            </a:stretch>
          </p:blipFill>
          <p:spPr>
            <a:xfrm>
              <a:off x="6606" y="1732"/>
              <a:ext cx="1563" cy="1516"/>
            </a:xfrm>
            <a:prstGeom prst="rect">
              <a:avLst/>
            </a:prstGeom>
            <a:noFill/>
            <a:ln w="9525">
              <a:noFill/>
            </a:ln>
          </p:spPr>
        </p:pic>
        <p:sp>
          <p:nvSpPr>
            <p:cNvPr id="1073743085" name="Text Box 1073743084"/>
            <p:cNvSpPr txBox="1"/>
            <p:nvPr/>
          </p:nvSpPr>
          <p:spPr>
            <a:xfrm>
              <a:off x="6699" y="3248"/>
              <a:ext cx="1470" cy="623"/>
            </a:xfrm>
            <a:prstGeom prst="rect">
              <a:avLst/>
            </a:prstGeom>
            <a:solidFill>
              <a:srgbClr val="FFFFFF"/>
            </a:solidFill>
            <a:ln w="9525" cap="flat" cmpd="sng">
              <a:solidFill>
                <a:srgbClr val="FFFFFF"/>
              </a:solidFill>
              <a:prstDash val="solid"/>
              <a:miter/>
              <a:headEnd type="none" w="med" len="med"/>
              <a:tailEnd type="none" w="med" len="med"/>
            </a:ln>
          </p:spPr>
          <p:txBody>
            <a:bodyPr/>
            <a:p>
              <a:pPr algn="ctr"/>
              <a:r>
                <a:rPr lang="en-US"/>
                <a:t>Authentication Server</a:t>
              </a:r>
              <a:endParaRPr lang="en-US"/>
            </a:p>
            <a:p>
              <a:endParaRPr lang="en-US"/>
            </a:p>
          </p:txBody>
        </p:sp>
        <p:sp>
          <p:nvSpPr>
            <p:cNvPr id="1073743086" name="Line Callout 2 1073743085"/>
            <p:cNvSpPr/>
            <p:nvPr/>
          </p:nvSpPr>
          <p:spPr>
            <a:xfrm>
              <a:off x="8045" y="1292"/>
              <a:ext cx="2288" cy="1152"/>
            </a:xfrm>
            <a:prstGeom prst="borderCallout2">
              <a:avLst>
                <a:gd name="adj1" fmla="val 25532"/>
                <a:gd name="adj2" fmla="val -7926"/>
                <a:gd name="adj3" fmla="val 25532"/>
                <a:gd name="adj4" fmla="val -18625"/>
                <a:gd name="adj5" fmla="val 114042"/>
                <a:gd name="adj6" fmla="val -29458"/>
              </a:avLst>
            </a:prstGeom>
            <a:solidFill>
              <a:srgbClr val="FFFFFF"/>
            </a:solidFill>
            <a:ln w="9525" cap="flat" cmpd="sng">
              <a:solidFill>
                <a:srgbClr val="000000"/>
              </a:solidFill>
              <a:prstDash val="solid"/>
              <a:miter/>
              <a:headEnd type="none" w="med" len="med"/>
              <a:tailEnd type="none" w="med" len="med"/>
            </a:ln>
          </p:spPr>
          <p:txBody>
            <a:bodyPr/>
            <a:p>
              <a:pPr algn="ctr"/>
              <a:r>
                <a:rPr lang="en-US"/>
                <a:t>User Authentication</a:t>
              </a:r>
              <a:endParaRPr lang="en-US"/>
            </a:p>
            <a:p>
              <a:endParaRPr lang="en-US"/>
            </a:p>
            <a:p>
              <a:endParaRPr lang="en-US"/>
            </a:p>
          </p:txBody>
        </p:sp>
        <p:pic>
          <p:nvPicPr>
            <p:cNvPr id="1073743087" name="Picture 1073743086"/>
            <p:cNvPicPr>
              <a:picLocks noChangeAspect="1"/>
            </p:cNvPicPr>
            <p:nvPr/>
          </p:nvPicPr>
          <p:blipFill>
            <a:blip r:embed="rId1"/>
            <a:stretch>
              <a:fillRect/>
            </a:stretch>
          </p:blipFill>
          <p:spPr>
            <a:xfrm>
              <a:off x="3725" y="2784"/>
              <a:ext cx="561" cy="559"/>
            </a:xfrm>
            <a:prstGeom prst="rect">
              <a:avLst/>
            </a:prstGeom>
            <a:noFill/>
            <a:ln w="9525">
              <a:noFill/>
            </a:ln>
          </p:spPr>
        </p:pic>
        <p:pic>
          <p:nvPicPr>
            <p:cNvPr id="1073743088" name="Picture 1073743087"/>
            <p:cNvPicPr>
              <a:picLocks noChangeAspect="1"/>
            </p:cNvPicPr>
            <p:nvPr/>
          </p:nvPicPr>
          <p:blipFill>
            <a:blip r:embed="rId1"/>
            <a:stretch>
              <a:fillRect/>
            </a:stretch>
          </p:blipFill>
          <p:spPr>
            <a:xfrm>
              <a:off x="3559" y="3552"/>
              <a:ext cx="561" cy="559"/>
            </a:xfrm>
            <a:prstGeom prst="rect">
              <a:avLst/>
            </a:prstGeom>
            <a:noFill/>
            <a:ln w="9525">
              <a:noFill/>
            </a:ln>
          </p:spPr>
        </p:pic>
        <p:pic>
          <p:nvPicPr>
            <p:cNvPr id="1073743089" name="Picture 1073743088"/>
            <p:cNvPicPr>
              <a:picLocks noChangeAspect="1"/>
            </p:cNvPicPr>
            <p:nvPr/>
          </p:nvPicPr>
          <p:blipFill>
            <a:blip r:embed="rId1"/>
            <a:stretch>
              <a:fillRect/>
            </a:stretch>
          </p:blipFill>
          <p:spPr>
            <a:xfrm>
              <a:off x="3870" y="3552"/>
              <a:ext cx="561" cy="559"/>
            </a:xfrm>
            <a:prstGeom prst="rect">
              <a:avLst/>
            </a:prstGeom>
            <a:noFill/>
            <a:ln w="9525">
              <a:noFill/>
            </a:ln>
          </p:spPr>
        </p:pic>
        <p:pic>
          <p:nvPicPr>
            <p:cNvPr id="1073743090" name="Picture 1073743089"/>
            <p:cNvPicPr>
              <a:picLocks noChangeAspect="1"/>
            </p:cNvPicPr>
            <p:nvPr/>
          </p:nvPicPr>
          <p:blipFill>
            <a:blip r:embed="rId1"/>
            <a:stretch>
              <a:fillRect/>
            </a:stretch>
          </p:blipFill>
          <p:spPr>
            <a:xfrm>
              <a:off x="4147" y="3552"/>
              <a:ext cx="560" cy="559"/>
            </a:xfrm>
            <a:prstGeom prst="rect">
              <a:avLst/>
            </a:prstGeom>
            <a:noFill/>
            <a:ln w="9525">
              <a:noFill/>
            </a:ln>
          </p:spPr>
        </p:pic>
        <p:cxnSp>
          <p:nvCxnSpPr>
            <p:cNvPr id="1073743091" name="Straight Arrow Connector 1073743090"/>
            <p:cNvCxnSpPr/>
            <p:nvPr/>
          </p:nvCxnSpPr>
          <p:spPr>
            <a:xfrm flipV="1">
              <a:off x="7388" y="1215"/>
              <a:ext cx="3" cy="517"/>
            </a:xfrm>
            <a:prstGeom prst="straightConnector1">
              <a:avLst/>
            </a:prstGeom>
            <a:ln w="9525" cap="flat" cmpd="sng">
              <a:solidFill>
                <a:srgbClr val="000000"/>
              </a:solidFill>
              <a:prstDash val="solid"/>
              <a:headEnd type="triangle" w="med" len="med"/>
              <a:tailEnd type="triangl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1" y="1076326"/>
            <a:ext cx="9310879" cy="781050"/>
          </a:xfrm>
        </p:spPr>
        <p:txBody>
          <a:bodyPr>
            <a:normAutofit/>
          </a:bodyPr>
          <a:lstStyle/>
          <a:p>
            <a:r>
              <a:rPr lang="en-IN" sz="4400" dirty="0"/>
              <a:t>System Design – ER Diagram</a:t>
            </a:r>
            <a:endParaRPr lang="en-IN" sz="4400" dirty="0"/>
          </a:p>
        </p:txBody>
      </p:sp>
      <p:sp>
        <p:nvSpPr>
          <p:cNvPr id="6" name="Footer Placeholder 5"/>
          <p:cNvSpPr>
            <a:spLocks noGrp="1"/>
          </p:cNvSpPr>
          <p:nvPr>
            <p:ph type="ftr" sz="quarter" idx="11"/>
          </p:nvPr>
        </p:nvSpPr>
        <p:spPr/>
        <p:txBody>
          <a:bodyPr/>
          <a:lstStyle/>
          <a:p>
            <a:r>
              <a:rPr lang="en-IN" altLang="en-US" dirty="0"/>
              <a:t>Venue Recommendation application</a:t>
            </a:r>
            <a:endParaRPr lang="en-IN" alt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2" name="Picture 1" descr="er"/>
          <p:cNvPicPr>
            <a:picLocks noChangeAspect="1"/>
          </p:cNvPicPr>
          <p:nvPr/>
        </p:nvPicPr>
        <p:blipFill>
          <a:blip r:embed="rId1"/>
          <a:stretch>
            <a:fillRect/>
          </a:stretch>
        </p:blipFill>
        <p:spPr>
          <a:xfrm>
            <a:off x="1344295" y="1967865"/>
            <a:ext cx="8989695" cy="45954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04671" y="986917"/>
            <a:ext cx="9396603" cy="899033"/>
          </a:xfrm>
        </p:spPr>
        <p:txBody>
          <a:bodyPr>
            <a:normAutofit/>
          </a:bodyPr>
          <a:lstStyle/>
          <a:p>
            <a:r>
              <a:rPr lang="en-IN" sz="4000" dirty="0"/>
              <a:t>System Design – Use Case Diagram </a:t>
            </a:r>
            <a:endParaRPr lang="en-IN" sz="4000" dirty="0"/>
          </a:p>
        </p:txBody>
      </p:sp>
      <p:sp>
        <p:nvSpPr>
          <p:cNvPr id="6" name="Footer Placeholder 5"/>
          <p:cNvSpPr>
            <a:spLocks noGrp="1"/>
          </p:cNvSpPr>
          <p:nvPr>
            <p:ph type="ftr" sz="quarter" idx="11"/>
          </p:nvPr>
        </p:nvSpPr>
        <p:spPr/>
        <p:txBody>
          <a:bodyPr/>
          <a:lstStyle/>
          <a:p>
            <a:r>
              <a:rPr lang="en-IN" altLang="en-US" dirty="0">
                <a:sym typeface="+mn-ea"/>
              </a:rPr>
              <a:t>Venue Recommendation application</a:t>
            </a:r>
            <a:endParaRPr lang="en-US" dirty="0"/>
          </a:p>
        </p:txBody>
      </p:sp>
      <p:sp>
        <p:nvSpPr>
          <p:cNvPr id="7" name="Slide Number Placeholder 6"/>
          <p:cNvSpPr>
            <a:spLocks noGrp="1"/>
          </p:cNvSpPr>
          <p:nvPr>
            <p:ph type="sldNum" sz="quarter" idx="12"/>
          </p:nvPr>
        </p:nvSpPr>
        <p:spPr/>
        <p:txBody>
          <a:bodyPr/>
          <a:lstStyle/>
          <a:p>
            <a:fld id="{D8DA9DAA-006C-4F4B-980E-E3DF019B24E2}" type="slidenum">
              <a:rPr lang="en-US" smtClean="0"/>
            </a:fld>
            <a:endParaRPr lang="en-US" dirty="0"/>
          </a:p>
        </p:txBody>
      </p:sp>
      <p:pic>
        <p:nvPicPr>
          <p:cNvPr id="2" name="Picture 1" descr="UseCase"/>
          <p:cNvPicPr>
            <a:picLocks noChangeAspect="1"/>
          </p:cNvPicPr>
          <p:nvPr/>
        </p:nvPicPr>
        <p:blipFill>
          <a:blip r:embed="rId1"/>
          <a:stretch>
            <a:fillRect/>
          </a:stretch>
        </p:blipFill>
        <p:spPr>
          <a:xfrm>
            <a:off x="1705610" y="2025015"/>
            <a:ext cx="8655050" cy="4576445"/>
          </a:xfrm>
          <a:prstGeom prst="rect">
            <a:avLst/>
          </a:prstGeom>
        </p:spPr>
      </p:pic>
    </p:spTree>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Galaxy presentation</Template>
  <TotalTime>0</TotalTime>
  <Words>10153</Words>
  <Application>WPS Presentation</Application>
  <PresentationFormat>Widescreen</PresentationFormat>
  <Paragraphs>483</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SimSun</vt:lpstr>
      <vt:lpstr>Wingdings</vt:lpstr>
      <vt:lpstr>Calibri</vt:lpstr>
      <vt:lpstr>Latha</vt:lpstr>
      <vt:lpstr>Univers</vt:lpstr>
      <vt:lpstr>Microsoft Himalaya</vt:lpstr>
      <vt:lpstr>Microsoft YaHei</vt:lpstr>
      <vt:lpstr>Arial Unicode MS</vt:lpstr>
      <vt:lpstr>Times New Roman</vt:lpstr>
      <vt:lpstr>Segoe Print</vt:lpstr>
      <vt:lpstr>GradientUnivers</vt:lpstr>
      <vt:lpstr>Content Venue Aware Topic Model for Group Event Recommendation </vt:lpstr>
      <vt:lpstr>Introduction</vt:lpstr>
      <vt:lpstr>Literature Survey</vt:lpstr>
      <vt:lpstr>Literature Survey</vt:lpstr>
      <vt:lpstr>Problem Statement</vt:lpstr>
      <vt:lpstr>Development Environment</vt:lpstr>
      <vt:lpstr>System Architecture</vt:lpstr>
      <vt:lpstr>System Design – ER Diagram</vt:lpstr>
      <vt:lpstr>System Design – Use Case Diagram </vt:lpstr>
      <vt:lpstr>System Design – Activity Diagram</vt:lpstr>
      <vt:lpstr>Module Description</vt:lpstr>
      <vt:lpstr>                   Modules - User Authentication &amp; Create Groups: </vt:lpstr>
      <vt:lpstr>Modules – Add Events and View Nearby Events:</vt:lpstr>
      <vt:lpstr>Modules – Single User Recommendation</vt:lpstr>
      <vt:lpstr>Modules - Group Recommendation</vt:lpstr>
      <vt:lpstr>Testing</vt:lpstr>
      <vt:lpstr>Testing</vt:lpstr>
      <vt:lpstr>Screenshots</vt:lpstr>
      <vt:lpstr>Screenshots</vt:lpstr>
      <vt:lpstr>Screenshots</vt:lpstr>
      <vt:lpstr>Screenshots</vt:lpstr>
      <vt:lpstr>Conclusion</vt:lpstr>
      <vt:lpstr>Future Works</vt:lpstr>
      <vt:lpstr>References</vt:lpstr>
      <vt:lpstr>References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BUS TRACKING SYSTEM</dc:title>
  <dc:creator>Naresh Dhilip</dc:creator>
  <cp:lastModifiedBy>APandey</cp:lastModifiedBy>
  <cp:revision>90</cp:revision>
  <dcterms:created xsi:type="dcterms:W3CDTF">2020-11-23T06:37:00Z</dcterms:created>
  <dcterms:modified xsi:type="dcterms:W3CDTF">2021-06-17T13:08:09Z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1033-11.2.0.9665</vt:lpwstr>
  </property>
</Properties>
</file>